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57" r:id="rId3"/>
    <p:sldId id="263" r:id="rId4"/>
    <p:sldId id="258" r:id="rId5"/>
    <p:sldId id="259" r:id="rId6"/>
    <p:sldId id="265" r:id="rId7"/>
    <p:sldId id="264" r:id="rId8"/>
    <p:sldId id="266" r:id="rId9"/>
    <p:sldId id="268" r:id="rId10"/>
    <p:sldId id="271" r:id="rId11"/>
    <p:sldId id="269" r:id="rId12"/>
    <p:sldId id="270" r:id="rId13"/>
    <p:sldId id="260" r:id="rId14"/>
    <p:sldId id="272" r:id="rId15"/>
    <p:sldId id="267" r:id="rId16"/>
    <p:sldId id="279" r:id="rId17"/>
    <p:sldId id="261" r:id="rId18"/>
    <p:sldId id="280" r:id="rId19"/>
    <p:sldId id="276" r:id="rId20"/>
    <p:sldId id="281" r:id="rId21"/>
    <p:sldId id="274" r:id="rId22"/>
    <p:sldId id="262" r:id="rId23"/>
    <p:sldId id="282" r:id="rId24"/>
    <p:sldId id="28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60"/>
    <p:restoredTop sz="93411"/>
  </p:normalViewPr>
  <p:slideViewPr>
    <p:cSldViewPr snapToGrid="0">
      <p:cViewPr varScale="1">
        <p:scale>
          <a:sx n="126" d="100"/>
          <a:sy n="126" d="100"/>
        </p:scale>
        <p:origin x="28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12" Type="http://schemas.openxmlformats.org/officeDocument/2006/relationships/image" Target="../media/image32.sv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11" Type="http://schemas.openxmlformats.org/officeDocument/2006/relationships/image" Target="../media/image31.png"/><Relationship Id="rId5" Type="http://schemas.openxmlformats.org/officeDocument/2006/relationships/image" Target="../media/image25.png"/><Relationship Id="rId10" Type="http://schemas.openxmlformats.org/officeDocument/2006/relationships/image" Target="../media/image30.svg"/><Relationship Id="rId4" Type="http://schemas.openxmlformats.org/officeDocument/2006/relationships/image" Target="../media/image24.svg"/><Relationship Id="rId9" Type="http://schemas.openxmlformats.org/officeDocument/2006/relationships/image" Target="../media/image29.png"/></Relationships>
</file>

<file path=ppt/diagrams/_rels/drawing1.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12" Type="http://schemas.openxmlformats.org/officeDocument/2006/relationships/image" Target="../media/image32.sv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11" Type="http://schemas.openxmlformats.org/officeDocument/2006/relationships/image" Target="../media/image31.png"/><Relationship Id="rId5" Type="http://schemas.openxmlformats.org/officeDocument/2006/relationships/image" Target="../media/image25.png"/><Relationship Id="rId10" Type="http://schemas.openxmlformats.org/officeDocument/2006/relationships/image" Target="../media/image30.svg"/><Relationship Id="rId4" Type="http://schemas.openxmlformats.org/officeDocument/2006/relationships/image" Target="../media/image24.svg"/><Relationship Id="rId9" Type="http://schemas.openxmlformats.org/officeDocument/2006/relationships/image" Target="../media/image29.pn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68763F1C-010C-4BE7-A54F-32D226CFBDB3}"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26AED826-412A-4067-ADA9-61C6A3253185}">
      <dgm:prSet/>
      <dgm:spPr/>
      <dgm:t>
        <a:bodyPr/>
        <a:lstStyle/>
        <a:p>
          <a:r>
            <a:rPr lang="en-US"/>
            <a:t>Replace the final classifier layer of the VGG16 model to match the number of plankton classes in the dataset.</a:t>
          </a:r>
        </a:p>
      </dgm:t>
    </dgm:pt>
    <dgm:pt modelId="{98C31F76-BF6F-4E8C-9EC3-4BE717CB7FCF}" type="parTrans" cxnId="{D4C0D207-A198-40EA-8326-8D6E510A1B23}">
      <dgm:prSet/>
      <dgm:spPr/>
      <dgm:t>
        <a:bodyPr/>
        <a:lstStyle/>
        <a:p>
          <a:endParaRPr lang="en-US"/>
        </a:p>
      </dgm:t>
    </dgm:pt>
    <dgm:pt modelId="{52C3D9BD-8112-4704-B99C-28DCFA7FE60C}" type="sibTrans" cxnId="{D4C0D207-A198-40EA-8326-8D6E510A1B23}">
      <dgm:prSet/>
      <dgm:spPr/>
      <dgm:t>
        <a:bodyPr/>
        <a:lstStyle/>
        <a:p>
          <a:endParaRPr lang="en-US"/>
        </a:p>
      </dgm:t>
    </dgm:pt>
    <dgm:pt modelId="{207C2617-2477-4787-A95E-059D8BD223AC}">
      <dgm:prSet/>
      <dgm:spPr/>
      <dgm:t>
        <a:bodyPr/>
        <a:lstStyle/>
        <a:p>
          <a:r>
            <a:rPr lang="en-US"/>
            <a:t>Freeze the convolutional base of VGG16 to utilize learned features without further training.</a:t>
          </a:r>
        </a:p>
      </dgm:t>
    </dgm:pt>
    <dgm:pt modelId="{96F13DC4-1B51-47BB-82C4-2355CB0F4C65}" type="parTrans" cxnId="{46F57869-A269-486F-98AA-F91B7ED2D281}">
      <dgm:prSet/>
      <dgm:spPr/>
      <dgm:t>
        <a:bodyPr/>
        <a:lstStyle/>
        <a:p>
          <a:endParaRPr lang="en-US"/>
        </a:p>
      </dgm:t>
    </dgm:pt>
    <dgm:pt modelId="{A0442E9A-0148-4C91-8449-274C744A17B7}" type="sibTrans" cxnId="{46F57869-A269-486F-98AA-F91B7ED2D281}">
      <dgm:prSet/>
      <dgm:spPr/>
      <dgm:t>
        <a:bodyPr/>
        <a:lstStyle/>
        <a:p>
          <a:endParaRPr lang="en-US"/>
        </a:p>
      </dgm:t>
    </dgm:pt>
    <dgm:pt modelId="{92AFDE60-A531-4CB4-8B29-C06B541F2D4F}">
      <dgm:prSet/>
      <dgm:spPr/>
      <dgm:t>
        <a:bodyPr/>
        <a:lstStyle/>
        <a:p>
          <a:r>
            <a:rPr lang="en-US"/>
            <a:t>Only the parameters of the newly attached classifier layer are trained to learn plankton-specific features.</a:t>
          </a:r>
        </a:p>
      </dgm:t>
    </dgm:pt>
    <dgm:pt modelId="{87A58ED5-5779-4FD7-927A-3D95ABE2630D}" type="parTrans" cxnId="{4FB6F512-BBF8-4954-953C-95320187E747}">
      <dgm:prSet/>
      <dgm:spPr/>
      <dgm:t>
        <a:bodyPr/>
        <a:lstStyle/>
        <a:p>
          <a:endParaRPr lang="en-US"/>
        </a:p>
      </dgm:t>
    </dgm:pt>
    <dgm:pt modelId="{3BF94CB5-2B6E-4D3F-90E8-683C458913B2}" type="sibTrans" cxnId="{4FB6F512-BBF8-4954-953C-95320187E747}">
      <dgm:prSet/>
      <dgm:spPr/>
      <dgm:t>
        <a:bodyPr/>
        <a:lstStyle/>
        <a:p>
          <a:endParaRPr lang="en-US"/>
        </a:p>
      </dgm:t>
    </dgm:pt>
    <dgm:pt modelId="{C100384E-B3CA-42FB-9186-6AB874EFC066}">
      <dgm:prSet/>
      <dgm:spPr/>
      <dgm:t>
        <a:bodyPr/>
        <a:lstStyle/>
        <a:p>
          <a:r>
            <a:rPr lang="en-US"/>
            <a:t>Train this classifier using a low learning rate.</a:t>
          </a:r>
        </a:p>
      </dgm:t>
    </dgm:pt>
    <dgm:pt modelId="{6CCF30C2-E072-4FA1-A312-C9D90E03D149}" type="parTrans" cxnId="{42574E4B-0A25-4353-8A2D-FB42EFD6DED5}">
      <dgm:prSet/>
      <dgm:spPr/>
      <dgm:t>
        <a:bodyPr/>
        <a:lstStyle/>
        <a:p>
          <a:endParaRPr lang="en-US"/>
        </a:p>
      </dgm:t>
    </dgm:pt>
    <dgm:pt modelId="{1A4B6AD8-770B-42E3-AEBC-4050F776B423}" type="sibTrans" cxnId="{42574E4B-0A25-4353-8A2D-FB42EFD6DED5}">
      <dgm:prSet/>
      <dgm:spPr/>
      <dgm:t>
        <a:bodyPr/>
        <a:lstStyle/>
        <a:p>
          <a:endParaRPr lang="en-US"/>
        </a:p>
      </dgm:t>
    </dgm:pt>
    <dgm:pt modelId="{530D8254-2DA1-4EC3-9F5A-82AC85B345A3}">
      <dgm:prSet/>
      <dgm:spPr/>
      <dgm:t>
        <a:bodyPr/>
        <a:lstStyle/>
        <a:p>
          <a:r>
            <a:rPr lang="en-US"/>
            <a:t>Fine-tuning approach is less costly than training a model from scratch.</a:t>
          </a:r>
        </a:p>
      </dgm:t>
    </dgm:pt>
    <dgm:pt modelId="{46DF5D76-4DE8-4492-A151-5C4197A35A32}" type="parTrans" cxnId="{29B653D8-B1D7-4171-A8C1-58A68246899D}">
      <dgm:prSet/>
      <dgm:spPr/>
      <dgm:t>
        <a:bodyPr/>
        <a:lstStyle/>
        <a:p>
          <a:endParaRPr lang="en-US"/>
        </a:p>
      </dgm:t>
    </dgm:pt>
    <dgm:pt modelId="{A304CADA-CDA4-40E0-A7F0-B5F144C1EB04}" type="sibTrans" cxnId="{29B653D8-B1D7-4171-A8C1-58A68246899D}">
      <dgm:prSet/>
      <dgm:spPr/>
      <dgm:t>
        <a:bodyPr/>
        <a:lstStyle/>
        <a:p>
          <a:endParaRPr lang="en-US"/>
        </a:p>
      </dgm:t>
    </dgm:pt>
    <dgm:pt modelId="{AE3E5BBF-AB45-4321-9034-CA7F4EF9A6D1}">
      <dgm:prSet/>
      <dgm:spPr/>
      <dgm:t>
        <a:bodyPr/>
        <a:lstStyle/>
        <a:p>
          <a:r>
            <a:rPr lang="en-US"/>
            <a:t>Leveraging learned features and adapting to the new task.</a:t>
          </a:r>
        </a:p>
      </dgm:t>
    </dgm:pt>
    <dgm:pt modelId="{B8F45A9B-074A-450A-9086-6922970B44E0}" type="parTrans" cxnId="{46B6838C-E44F-4359-BF2C-DC9BC016DBC8}">
      <dgm:prSet/>
      <dgm:spPr/>
      <dgm:t>
        <a:bodyPr/>
        <a:lstStyle/>
        <a:p>
          <a:endParaRPr lang="en-US"/>
        </a:p>
      </dgm:t>
    </dgm:pt>
    <dgm:pt modelId="{029586D8-275F-4E86-AF97-418A44FF5259}" type="sibTrans" cxnId="{46B6838C-E44F-4359-BF2C-DC9BC016DBC8}">
      <dgm:prSet/>
      <dgm:spPr/>
      <dgm:t>
        <a:bodyPr/>
        <a:lstStyle/>
        <a:p>
          <a:endParaRPr lang="en-US"/>
        </a:p>
      </dgm:t>
    </dgm:pt>
    <dgm:pt modelId="{187C7D08-D04A-4C9D-8BCC-A3B9E43022C9}" type="pres">
      <dgm:prSet presAssocID="{68763F1C-010C-4BE7-A54F-32D226CFBDB3}" presName="root" presStyleCnt="0">
        <dgm:presLayoutVars>
          <dgm:dir/>
          <dgm:resizeHandles val="exact"/>
        </dgm:presLayoutVars>
      </dgm:prSet>
      <dgm:spPr/>
    </dgm:pt>
    <dgm:pt modelId="{8A604547-3F34-4FBA-A2CE-325404A002A2}" type="pres">
      <dgm:prSet presAssocID="{26AED826-412A-4067-ADA9-61C6A3253185}" presName="compNode" presStyleCnt="0"/>
      <dgm:spPr/>
    </dgm:pt>
    <dgm:pt modelId="{A48BBD60-9AF0-4C98-8B13-7CDDD6783104}" type="pres">
      <dgm:prSet presAssocID="{26AED826-412A-4067-ADA9-61C6A3253185}" presName="bgRect" presStyleLbl="bgShp" presStyleIdx="0" presStyleCnt="6"/>
      <dgm:spPr/>
    </dgm:pt>
    <dgm:pt modelId="{2E6B6610-38D5-4A45-8BD6-4E3362E5BC17}" type="pres">
      <dgm:prSet presAssocID="{26AED826-412A-4067-ADA9-61C6A3253185}"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icroscope"/>
        </a:ext>
      </dgm:extLst>
    </dgm:pt>
    <dgm:pt modelId="{60F3C95B-98AD-42AB-817B-BA6EFA190174}" type="pres">
      <dgm:prSet presAssocID="{26AED826-412A-4067-ADA9-61C6A3253185}" presName="spaceRect" presStyleCnt="0"/>
      <dgm:spPr/>
    </dgm:pt>
    <dgm:pt modelId="{AD34F2A8-FB8F-49ED-802F-2E91AE9C9358}" type="pres">
      <dgm:prSet presAssocID="{26AED826-412A-4067-ADA9-61C6A3253185}" presName="parTx" presStyleLbl="revTx" presStyleIdx="0" presStyleCnt="6">
        <dgm:presLayoutVars>
          <dgm:chMax val="0"/>
          <dgm:chPref val="0"/>
        </dgm:presLayoutVars>
      </dgm:prSet>
      <dgm:spPr/>
    </dgm:pt>
    <dgm:pt modelId="{36A49F76-7A77-4AEA-A3AB-C3B29DF6573C}" type="pres">
      <dgm:prSet presAssocID="{52C3D9BD-8112-4704-B99C-28DCFA7FE60C}" presName="sibTrans" presStyleCnt="0"/>
      <dgm:spPr/>
    </dgm:pt>
    <dgm:pt modelId="{46FF4A7B-3A15-4CA9-AC37-7049A0151C9A}" type="pres">
      <dgm:prSet presAssocID="{207C2617-2477-4787-A95E-059D8BD223AC}" presName="compNode" presStyleCnt="0"/>
      <dgm:spPr/>
    </dgm:pt>
    <dgm:pt modelId="{02923AF9-5907-431D-885D-C88066E251E1}" type="pres">
      <dgm:prSet presAssocID="{207C2617-2477-4787-A95E-059D8BD223AC}" presName="bgRect" presStyleLbl="bgShp" presStyleIdx="1" presStyleCnt="6"/>
      <dgm:spPr/>
    </dgm:pt>
    <dgm:pt modelId="{9284037B-FDAB-4871-935D-327BD3DBBDC3}" type="pres">
      <dgm:prSet presAssocID="{207C2617-2477-4787-A95E-059D8BD223AC}"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ow Temperature"/>
        </a:ext>
      </dgm:extLst>
    </dgm:pt>
    <dgm:pt modelId="{2E479BE3-C91E-453D-A725-31BA90E2416D}" type="pres">
      <dgm:prSet presAssocID="{207C2617-2477-4787-A95E-059D8BD223AC}" presName="spaceRect" presStyleCnt="0"/>
      <dgm:spPr/>
    </dgm:pt>
    <dgm:pt modelId="{3E1A4A94-5390-48F6-A30D-2D4B5DB4FD6E}" type="pres">
      <dgm:prSet presAssocID="{207C2617-2477-4787-A95E-059D8BD223AC}" presName="parTx" presStyleLbl="revTx" presStyleIdx="1" presStyleCnt="6">
        <dgm:presLayoutVars>
          <dgm:chMax val="0"/>
          <dgm:chPref val="0"/>
        </dgm:presLayoutVars>
      </dgm:prSet>
      <dgm:spPr/>
    </dgm:pt>
    <dgm:pt modelId="{CDE0DBE9-B862-4D63-92D4-97A4FDDEE23F}" type="pres">
      <dgm:prSet presAssocID="{A0442E9A-0148-4C91-8449-274C744A17B7}" presName="sibTrans" presStyleCnt="0"/>
      <dgm:spPr/>
    </dgm:pt>
    <dgm:pt modelId="{19FB8D2C-9313-4BEC-ABED-2EFB76B8448C}" type="pres">
      <dgm:prSet presAssocID="{92AFDE60-A531-4CB4-8B29-C06B541F2D4F}" presName="compNode" presStyleCnt="0"/>
      <dgm:spPr/>
    </dgm:pt>
    <dgm:pt modelId="{DBCA21E6-0EB2-4673-B15C-48A4A10593C3}" type="pres">
      <dgm:prSet presAssocID="{92AFDE60-A531-4CB4-8B29-C06B541F2D4F}" presName="bgRect" presStyleLbl="bgShp" presStyleIdx="2" presStyleCnt="6"/>
      <dgm:spPr/>
    </dgm:pt>
    <dgm:pt modelId="{E4DCC5D2-0E09-402E-8256-5B0DAE312BFA}" type="pres">
      <dgm:prSet presAssocID="{92AFDE60-A531-4CB4-8B29-C06B541F2D4F}"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ridge scene"/>
        </a:ext>
      </dgm:extLst>
    </dgm:pt>
    <dgm:pt modelId="{D9A779D9-1132-4C5B-BF3B-A61C6C19BFBC}" type="pres">
      <dgm:prSet presAssocID="{92AFDE60-A531-4CB4-8B29-C06B541F2D4F}" presName="spaceRect" presStyleCnt="0"/>
      <dgm:spPr/>
    </dgm:pt>
    <dgm:pt modelId="{C216E8EF-E3DA-44AB-A304-4044D6671524}" type="pres">
      <dgm:prSet presAssocID="{92AFDE60-A531-4CB4-8B29-C06B541F2D4F}" presName="parTx" presStyleLbl="revTx" presStyleIdx="2" presStyleCnt="6">
        <dgm:presLayoutVars>
          <dgm:chMax val="0"/>
          <dgm:chPref val="0"/>
        </dgm:presLayoutVars>
      </dgm:prSet>
      <dgm:spPr/>
    </dgm:pt>
    <dgm:pt modelId="{5C4192C0-BC4F-4A22-AF46-C0E750EC942B}" type="pres">
      <dgm:prSet presAssocID="{3BF94CB5-2B6E-4D3F-90E8-683C458913B2}" presName="sibTrans" presStyleCnt="0"/>
      <dgm:spPr/>
    </dgm:pt>
    <dgm:pt modelId="{7868FBBD-D72C-4F5C-A023-1E84B351D036}" type="pres">
      <dgm:prSet presAssocID="{C100384E-B3CA-42FB-9186-6AB874EFC066}" presName="compNode" presStyleCnt="0"/>
      <dgm:spPr/>
    </dgm:pt>
    <dgm:pt modelId="{5B7656D1-1E66-44ED-91A0-4C3DEA858A6A}" type="pres">
      <dgm:prSet presAssocID="{C100384E-B3CA-42FB-9186-6AB874EFC066}" presName="bgRect" presStyleLbl="bgShp" presStyleIdx="3" presStyleCnt="6"/>
      <dgm:spPr/>
    </dgm:pt>
    <dgm:pt modelId="{F97CC9E1-A84A-4F7A-8FA6-69F00CD2DF9C}" type="pres">
      <dgm:prSet presAssocID="{C100384E-B3CA-42FB-9186-6AB874EFC066}"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rain"/>
        </a:ext>
      </dgm:extLst>
    </dgm:pt>
    <dgm:pt modelId="{D298BACA-FA0A-4E9E-97C4-689B610CAFBE}" type="pres">
      <dgm:prSet presAssocID="{C100384E-B3CA-42FB-9186-6AB874EFC066}" presName="spaceRect" presStyleCnt="0"/>
      <dgm:spPr/>
    </dgm:pt>
    <dgm:pt modelId="{FA97DBC6-98C6-400E-B623-DF26958DD910}" type="pres">
      <dgm:prSet presAssocID="{C100384E-B3CA-42FB-9186-6AB874EFC066}" presName="parTx" presStyleLbl="revTx" presStyleIdx="3" presStyleCnt="6">
        <dgm:presLayoutVars>
          <dgm:chMax val="0"/>
          <dgm:chPref val="0"/>
        </dgm:presLayoutVars>
      </dgm:prSet>
      <dgm:spPr/>
    </dgm:pt>
    <dgm:pt modelId="{5A2496C0-D93E-4C53-A5C8-BA90FFD78F5E}" type="pres">
      <dgm:prSet presAssocID="{1A4B6AD8-770B-42E3-AEBC-4050F776B423}" presName="sibTrans" presStyleCnt="0"/>
      <dgm:spPr/>
    </dgm:pt>
    <dgm:pt modelId="{0883FD47-EBA0-4FA7-8A8C-EA2ECFC56CB8}" type="pres">
      <dgm:prSet presAssocID="{530D8254-2DA1-4EC3-9F5A-82AC85B345A3}" presName="compNode" presStyleCnt="0"/>
      <dgm:spPr/>
    </dgm:pt>
    <dgm:pt modelId="{ACC1759A-891E-426C-A6BF-654471960570}" type="pres">
      <dgm:prSet presAssocID="{530D8254-2DA1-4EC3-9F5A-82AC85B345A3}" presName="bgRect" presStyleLbl="bgShp" presStyleIdx="4" presStyleCnt="6"/>
      <dgm:spPr/>
    </dgm:pt>
    <dgm:pt modelId="{5E73145C-14EF-4D77-94F7-A47E6E0B3530}" type="pres">
      <dgm:prSet presAssocID="{530D8254-2DA1-4EC3-9F5A-82AC85B345A3}"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Processor"/>
        </a:ext>
      </dgm:extLst>
    </dgm:pt>
    <dgm:pt modelId="{79ECE48A-E8A0-40A9-B638-1EDCB228BEBE}" type="pres">
      <dgm:prSet presAssocID="{530D8254-2DA1-4EC3-9F5A-82AC85B345A3}" presName="spaceRect" presStyleCnt="0"/>
      <dgm:spPr/>
    </dgm:pt>
    <dgm:pt modelId="{6ED02F6F-E855-4ACD-AF1F-141258AA6E85}" type="pres">
      <dgm:prSet presAssocID="{530D8254-2DA1-4EC3-9F5A-82AC85B345A3}" presName="parTx" presStyleLbl="revTx" presStyleIdx="4" presStyleCnt="6">
        <dgm:presLayoutVars>
          <dgm:chMax val="0"/>
          <dgm:chPref val="0"/>
        </dgm:presLayoutVars>
      </dgm:prSet>
      <dgm:spPr/>
    </dgm:pt>
    <dgm:pt modelId="{D688EE3C-14EB-4C74-B93F-32EDB44DDD94}" type="pres">
      <dgm:prSet presAssocID="{A304CADA-CDA4-40E0-A7F0-B5F144C1EB04}" presName="sibTrans" presStyleCnt="0"/>
      <dgm:spPr/>
    </dgm:pt>
    <dgm:pt modelId="{AEB63152-C179-4AE3-BD79-CDF06F5FFA39}" type="pres">
      <dgm:prSet presAssocID="{AE3E5BBF-AB45-4321-9034-CA7F4EF9A6D1}" presName="compNode" presStyleCnt="0"/>
      <dgm:spPr/>
    </dgm:pt>
    <dgm:pt modelId="{B00FD44A-A4D9-4193-BB38-412E0F5D086A}" type="pres">
      <dgm:prSet presAssocID="{AE3E5BBF-AB45-4321-9034-CA7F4EF9A6D1}" presName="bgRect" presStyleLbl="bgShp" presStyleIdx="5" presStyleCnt="6"/>
      <dgm:spPr/>
    </dgm:pt>
    <dgm:pt modelId="{1B144A7D-9DAE-4FBA-AE6D-B485129DD5D4}" type="pres">
      <dgm:prSet presAssocID="{AE3E5BBF-AB45-4321-9034-CA7F4EF9A6D1}"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Gears"/>
        </a:ext>
      </dgm:extLst>
    </dgm:pt>
    <dgm:pt modelId="{52458248-265C-4AF1-84CF-2B3F7672D9FC}" type="pres">
      <dgm:prSet presAssocID="{AE3E5BBF-AB45-4321-9034-CA7F4EF9A6D1}" presName="spaceRect" presStyleCnt="0"/>
      <dgm:spPr/>
    </dgm:pt>
    <dgm:pt modelId="{14C7997B-5BD5-4B23-A28F-50EDDF51A45F}" type="pres">
      <dgm:prSet presAssocID="{AE3E5BBF-AB45-4321-9034-CA7F4EF9A6D1}" presName="parTx" presStyleLbl="revTx" presStyleIdx="5" presStyleCnt="6">
        <dgm:presLayoutVars>
          <dgm:chMax val="0"/>
          <dgm:chPref val="0"/>
        </dgm:presLayoutVars>
      </dgm:prSet>
      <dgm:spPr/>
    </dgm:pt>
  </dgm:ptLst>
  <dgm:cxnLst>
    <dgm:cxn modelId="{D4C0D207-A198-40EA-8326-8D6E510A1B23}" srcId="{68763F1C-010C-4BE7-A54F-32D226CFBDB3}" destId="{26AED826-412A-4067-ADA9-61C6A3253185}" srcOrd="0" destOrd="0" parTransId="{98C31F76-BF6F-4E8C-9EC3-4BE717CB7FCF}" sibTransId="{52C3D9BD-8112-4704-B99C-28DCFA7FE60C}"/>
    <dgm:cxn modelId="{4FB6F512-BBF8-4954-953C-95320187E747}" srcId="{68763F1C-010C-4BE7-A54F-32D226CFBDB3}" destId="{92AFDE60-A531-4CB4-8B29-C06B541F2D4F}" srcOrd="2" destOrd="0" parTransId="{87A58ED5-5779-4FD7-927A-3D95ABE2630D}" sibTransId="{3BF94CB5-2B6E-4D3F-90E8-683C458913B2}"/>
    <dgm:cxn modelId="{7B834A19-2C86-469E-9E43-49EB780F273D}" type="presOf" srcId="{AE3E5BBF-AB45-4321-9034-CA7F4EF9A6D1}" destId="{14C7997B-5BD5-4B23-A28F-50EDDF51A45F}" srcOrd="0" destOrd="0" presId="urn:microsoft.com/office/officeart/2018/2/layout/IconVerticalSolidList"/>
    <dgm:cxn modelId="{55699B40-3CFF-4F5E-B2C0-512ADB74F9AD}" type="presOf" srcId="{26AED826-412A-4067-ADA9-61C6A3253185}" destId="{AD34F2A8-FB8F-49ED-802F-2E91AE9C9358}" srcOrd="0" destOrd="0" presId="urn:microsoft.com/office/officeart/2018/2/layout/IconVerticalSolidList"/>
    <dgm:cxn modelId="{46F57869-A269-486F-98AA-F91B7ED2D281}" srcId="{68763F1C-010C-4BE7-A54F-32D226CFBDB3}" destId="{207C2617-2477-4787-A95E-059D8BD223AC}" srcOrd="1" destOrd="0" parTransId="{96F13DC4-1B51-47BB-82C4-2355CB0F4C65}" sibTransId="{A0442E9A-0148-4C91-8449-274C744A17B7}"/>
    <dgm:cxn modelId="{42574E4B-0A25-4353-8A2D-FB42EFD6DED5}" srcId="{68763F1C-010C-4BE7-A54F-32D226CFBDB3}" destId="{C100384E-B3CA-42FB-9186-6AB874EFC066}" srcOrd="3" destOrd="0" parTransId="{6CCF30C2-E072-4FA1-A312-C9D90E03D149}" sibTransId="{1A4B6AD8-770B-42E3-AEBC-4050F776B423}"/>
    <dgm:cxn modelId="{E448846B-E814-4FFC-B07E-BEBA23DB8677}" type="presOf" srcId="{207C2617-2477-4787-A95E-059D8BD223AC}" destId="{3E1A4A94-5390-48F6-A30D-2D4B5DB4FD6E}" srcOrd="0" destOrd="0" presId="urn:microsoft.com/office/officeart/2018/2/layout/IconVerticalSolidList"/>
    <dgm:cxn modelId="{98C6BB72-0B90-4A43-8843-F8B005C85A2E}" type="presOf" srcId="{92AFDE60-A531-4CB4-8B29-C06B541F2D4F}" destId="{C216E8EF-E3DA-44AB-A304-4044D6671524}" srcOrd="0" destOrd="0" presId="urn:microsoft.com/office/officeart/2018/2/layout/IconVerticalSolidList"/>
    <dgm:cxn modelId="{8353D881-D0EC-4190-AA01-69CEDBF0E645}" type="presOf" srcId="{68763F1C-010C-4BE7-A54F-32D226CFBDB3}" destId="{187C7D08-D04A-4C9D-8BCC-A3B9E43022C9}" srcOrd="0" destOrd="0" presId="urn:microsoft.com/office/officeart/2018/2/layout/IconVerticalSolidList"/>
    <dgm:cxn modelId="{46B6838C-E44F-4359-BF2C-DC9BC016DBC8}" srcId="{68763F1C-010C-4BE7-A54F-32D226CFBDB3}" destId="{AE3E5BBF-AB45-4321-9034-CA7F4EF9A6D1}" srcOrd="5" destOrd="0" parTransId="{B8F45A9B-074A-450A-9086-6922970B44E0}" sibTransId="{029586D8-275F-4E86-AF97-418A44FF5259}"/>
    <dgm:cxn modelId="{29B653D8-B1D7-4171-A8C1-58A68246899D}" srcId="{68763F1C-010C-4BE7-A54F-32D226CFBDB3}" destId="{530D8254-2DA1-4EC3-9F5A-82AC85B345A3}" srcOrd="4" destOrd="0" parTransId="{46DF5D76-4DE8-4492-A151-5C4197A35A32}" sibTransId="{A304CADA-CDA4-40E0-A7F0-B5F144C1EB04}"/>
    <dgm:cxn modelId="{793BA4F4-A42E-493F-BFBE-4608855B0010}" type="presOf" srcId="{C100384E-B3CA-42FB-9186-6AB874EFC066}" destId="{FA97DBC6-98C6-400E-B623-DF26958DD910}" srcOrd="0" destOrd="0" presId="urn:microsoft.com/office/officeart/2018/2/layout/IconVerticalSolidList"/>
    <dgm:cxn modelId="{D5387FF5-F893-4984-98F7-A75D43180564}" type="presOf" srcId="{530D8254-2DA1-4EC3-9F5A-82AC85B345A3}" destId="{6ED02F6F-E855-4ACD-AF1F-141258AA6E85}" srcOrd="0" destOrd="0" presId="urn:microsoft.com/office/officeart/2018/2/layout/IconVerticalSolidList"/>
    <dgm:cxn modelId="{00E5DC71-A27D-4489-BA70-5A6FA6FFE873}" type="presParOf" srcId="{187C7D08-D04A-4C9D-8BCC-A3B9E43022C9}" destId="{8A604547-3F34-4FBA-A2CE-325404A002A2}" srcOrd="0" destOrd="0" presId="urn:microsoft.com/office/officeart/2018/2/layout/IconVerticalSolidList"/>
    <dgm:cxn modelId="{78A1029A-0BE8-4781-A251-76FAA5773273}" type="presParOf" srcId="{8A604547-3F34-4FBA-A2CE-325404A002A2}" destId="{A48BBD60-9AF0-4C98-8B13-7CDDD6783104}" srcOrd="0" destOrd="0" presId="urn:microsoft.com/office/officeart/2018/2/layout/IconVerticalSolidList"/>
    <dgm:cxn modelId="{4A759874-507F-4C23-BF8E-05F476935C44}" type="presParOf" srcId="{8A604547-3F34-4FBA-A2CE-325404A002A2}" destId="{2E6B6610-38D5-4A45-8BD6-4E3362E5BC17}" srcOrd="1" destOrd="0" presId="urn:microsoft.com/office/officeart/2018/2/layout/IconVerticalSolidList"/>
    <dgm:cxn modelId="{DA83A09E-29EE-4E3A-9D69-8A0E4E0751D9}" type="presParOf" srcId="{8A604547-3F34-4FBA-A2CE-325404A002A2}" destId="{60F3C95B-98AD-42AB-817B-BA6EFA190174}" srcOrd="2" destOrd="0" presId="urn:microsoft.com/office/officeart/2018/2/layout/IconVerticalSolidList"/>
    <dgm:cxn modelId="{02DEAD0D-4FD6-4C0B-8126-BBDD9A9E02FB}" type="presParOf" srcId="{8A604547-3F34-4FBA-A2CE-325404A002A2}" destId="{AD34F2A8-FB8F-49ED-802F-2E91AE9C9358}" srcOrd="3" destOrd="0" presId="urn:microsoft.com/office/officeart/2018/2/layout/IconVerticalSolidList"/>
    <dgm:cxn modelId="{B141CF7E-E38B-4BDA-BAA9-C30410464DA1}" type="presParOf" srcId="{187C7D08-D04A-4C9D-8BCC-A3B9E43022C9}" destId="{36A49F76-7A77-4AEA-A3AB-C3B29DF6573C}" srcOrd="1" destOrd="0" presId="urn:microsoft.com/office/officeart/2018/2/layout/IconVerticalSolidList"/>
    <dgm:cxn modelId="{BCEDA04E-652A-4867-ACF3-3748ABCA2560}" type="presParOf" srcId="{187C7D08-D04A-4C9D-8BCC-A3B9E43022C9}" destId="{46FF4A7B-3A15-4CA9-AC37-7049A0151C9A}" srcOrd="2" destOrd="0" presId="urn:microsoft.com/office/officeart/2018/2/layout/IconVerticalSolidList"/>
    <dgm:cxn modelId="{4D026516-8359-4605-89EC-498A49ADAF69}" type="presParOf" srcId="{46FF4A7B-3A15-4CA9-AC37-7049A0151C9A}" destId="{02923AF9-5907-431D-885D-C88066E251E1}" srcOrd="0" destOrd="0" presId="urn:microsoft.com/office/officeart/2018/2/layout/IconVerticalSolidList"/>
    <dgm:cxn modelId="{F40C70F6-2088-46AE-A025-A0B2D6A59D0D}" type="presParOf" srcId="{46FF4A7B-3A15-4CA9-AC37-7049A0151C9A}" destId="{9284037B-FDAB-4871-935D-327BD3DBBDC3}" srcOrd="1" destOrd="0" presId="urn:microsoft.com/office/officeart/2018/2/layout/IconVerticalSolidList"/>
    <dgm:cxn modelId="{7BDD1CFD-1EA4-4262-B91F-16231BD59E91}" type="presParOf" srcId="{46FF4A7B-3A15-4CA9-AC37-7049A0151C9A}" destId="{2E479BE3-C91E-453D-A725-31BA90E2416D}" srcOrd="2" destOrd="0" presId="urn:microsoft.com/office/officeart/2018/2/layout/IconVerticalSolidList"/>
    <dgm:cxn modelId="{74A448AB-8A75-477F-9F81-34A55B4D7D7F}" type="presParOf" srcId="{46FF4A7B-3A15-4CA9-AC37-7049A0151C9A}" destId="{3E1A4A94-5390-48F6-A30D-2D4B5DB4FD6E}" srcOrd="3" destOrd="0" presId="urn:microsoft.com/office/officeart/2018/2/layout/IconVerticalSolidList"/>
    <dgm:cxn modelId="{65B8FEF7-5A30-4B37-ACBE-DDCAAAAF2C79}" type="presParOf" srcId="{187C7D08-D04A-4C9D-8BCC-A3B9E43022C9}" destId="{CDE0DBE9-B862-4D63-92D4-97A4FDDEE23F}" srcOrd="3" destOrd="0" presId="urn:microsoft.com/office/officeart/2018/2/layout/IconVerticalSolidList"/>
    <dgm:cxn modelId="{3C48557A-E086-497D-9804-80E3929EC1C0}" type="presParOf" srcId="{187C7D08-D04A-4C9D-8BCC-A3B9E43022C9}" destId="{19FB8D2C-9313-4BEC-ABED-2EFB76B8448C}" srcOrd="4" destOrd="0" presId="urn:microsoft.com/office/officeart/2018/2/layout/IconVerticalSolidList"/>
    <dgm:cxn modelId="{6A596A04-17AF-43AE-87A2-B73E5E7475A8}" type="presParOf" srcId="{19FB8D2C-9313-4BEC-ABED-2EFB76B8448C}" destId="{DBCA21E6-0EB2-4673-B15C-48A4A10593C3}" srcOrd="0" destOrd="0" presId="urn:microsoft.com/office/officeart/2018/2/layout/IconVerticalSolidList"/>
    <dgm:cxn modelId="{412D62A9-D12F-4A66-BA5C-4F187CB02464}" type="presParOf" srcId="{19FB8D2C-9313-4BEC-ABED-2EFB76B8448C}" destId="{E4DCC5D2-0E09-402E-8256-5B0DAE312BFA}" srcOrd="1" destOrd="0" presId="urn:microsoft.com/office/officeart/2018/2/layout/IconVerticalSolidList"/>
    <dgm:cxn modelId="{EC3E22EA-F1F0-40B0-B905-E9AF18313F86}" type="presParOf" srcId="{19FB8D2C-9313-4BEC-ABED-2EFB76B8448C}" destId="{D9A779D9-1132-4C5B-BF3B-A61C6C19BFBC}" srcOrd="2" destOrd="0" presId="urn:microsoft.com/office/officeart/2018/2/layout/IconVerticalSolidList"/>
    <dgm:cxn modelId="{3735B602-B977-4FFC-8C16-9EC33BF7B895}" type="presParOf" srcId="{19FB8D2C-9313-4BEC-ABED-2EFB76B8448C}" destId="{C216E8EF-E3DA-44AB-A304-4044D6671524}" srcOrd="3" destOrd="0" presId="urn:microsoft.com/office/officeart/2018/2/layout/IconVerticalSolidList"/>
    <dgm:cxn modelId="{1E1FEF74-5B59-43FA-AF6A-9A51ABAFD2F7}" type="presParOf" srcId="{187C7D08-D04A-4C9D-8BCC-A3B9E43022C9}" destId="{5C4192C0-BC4F-4A22-AF46-C0E750EC942B}" srcOrd="5" destOrd="0" presId="urn:microsoft.com/office/officeart/2018/2/layout/IconVerticalSolidList"/>
    <dgm:cxn modelId="{8E08FC2C-C9B6-4B13-991B-D0F20116F5E6}" type="presParOf" srcId="{187C7D08-D04A-4C9D-8BCC-A3B9E43022C9}" destId="{7868FBBD-D72C-4F5C-A023-1E84B351D036}" srcOrd="6" destOrd="0" presId="urn:microsoft.com/office/officeart/2018/2/layout/IconVerticalSolidList"/>
    <dgm:cxn modelId="{02E17DD0-4393-4802-804D-86B1DC7A756D}" type="presParOf" srcId="{7868FBBD-D72C-4F5C-A023-1E84B351D036}" destId="{5B7656D1-1E66-44ED-91A0-4C3DEA858A6A}" srcOrd="0" destOrd="0" presId="urn:microsoft.com/office/officeart/2018/2/layout/IconVerticalSolidList"/>
    <dgm:cxn modelId="{9317A5C2-0925-4CB2-AD15-2D856DA0204C}" type="presParOf" srcId="{7868FBBD-D72C-4F5C-A023-1E84B351D036}" destId="{F97CC9E1-A84A-4F7A-8FA6-69F00CD2DF9C}" srcOrd="1" destOrd="0" presId="urn:microsoft.com/office/officeart/2018/2/layout/IconVerticalSolidList"/>
    <dgm:cxn modelId="{B788D293-7580-4AB1-9B63-79D36373CF74}" type="presParOf" srcId="{7868FBBD-D72C-4F5C-A023-1E84B351D036}" destId="{D298BACA-FA0A-4E9E-97C4-689B610CAFBE}" srcOrd="2" destOrd="0" presId="urn:microsoft.com/office/officeart/2018/2/layout/IconVerticalSolidList"/>
    <dgm:cxn modelId="{B44D37B7-B690-427E-807D-D8A93E9E3D3F}" type="presParOf" srcId="{7868FBBD-D72C-4F5C-A023-1E84B351D036}" destId="{FA97DBC6-98C6-400E-B623-DF26958DD910}" srcOrd="3" destOrd="0" presId="urn:microsoft.com/office/officeart/2018/2/layout/IconVerticalSolidList"/>
    <dgm:cxn modelId="{2E2737F5-05FC-43B1-A0D5-E56700548C59}" type="presParOf" srcId="{187C7D08-D04A-4C9D-8BCC-A3B9E43022C9}" destId="{5A2496C0-D93E-4C53-A5C8-BA90FFD78F5E}" srcOrd="7" destOrd="0" presId="urn:microsoft.com/office/officeart/2018/2/layout/IconVerticalSolidList"/>
    <dgm:cxn modelId="{43925F96-13CF-4BFE-8B6B-11374CCC7E84}" type="presParOf" srcId="{187C7D08-D04A-4C9D-8BCC-A3B9E43022C9}" destId="{0883FD47-EBA0-4FA7-8A8C-EA2ECFC56CB8}" srcOrd="8" destOrd="0" presId="urn:microsoft.com/office/officeart/2018/2/layout/IconVerticalSolidList"/>
    <dgm:cxn modelId="{0C54A026-C738-4833-8CB3-B7C5B6912175}" type="presParOf" srcId="{0883FD47-EBA0-4FA7-8A8C-EA2ECFC56CB8}" destId="{ACC1759A-891E-426C-A6BF-654471960570}" srcOrd="0" destOrd="0" presId="urn:microsoft.com/office/officeart/2018/2/layout/IconVerticalSolidList"/>
    <dgm:cxn modelId="{06787C47-1392-414C-B937-0D859C7D6F95}" type="presParOf" srcId="{0883FD47-EBA0-4FA7-8A8C-EA2ECFC56CB8}" destId="{5E73145C-14EF-4D77-94F7-A47E6E0B3530}" srcOrd="1" destOrd="0" presId="urn:microsoft.com/office/officeart/2018/2/layout/IconVerticalSolidList"/>
    <dgm:cxn modelId="{D1E7851E-D1C1-445B-B9F7-0C03A5955E7D}" type="presParOf" srcId="{0883FD47-EBA0-4FA7-8A8C-EA2ECFC56CB8}" destId="{79ECE48A-E8A0-40A9-B638-1EDCB228BEBE}" srcOrd="2" destOrd="0" presId="urn:microsoft.com/office/officeart/2018/2/layout/IconVerticalSolidList"/>
    <dgm:cxn modelId="{B75F63C7-4353-4C4C-A37D-68714C04D4C9}" type="presParOf" srcId="{0883FD47-EBA0-4FA7-8A8C-EA2ECFC56CB8}" destId="{6ED02F6F-E855-4ACD-AF1F-141258AA6E85}" srcOrd="3" destOrd="0" presId="urn:microsoft.com/office/officeart/2018/2/layout/IconVerticalSolidList"/>
    <dgm:cxn modelId="{58DC556F-1304-4AD0-8189-70D156143758}" type="presParOf" srcId="{187C7D08-D04A-4C9D-8BCC-A3B9E43022C9}" destId="{D688EE3C-14EB-4C74-B93F-32EDB44DDD94}" srcOrd="9" destOrd="0" presId="urn:microsoft.com/office/officeart/2018/2/layout/IconVerticalSolidList"/>
    <dgm:cxn modelId="{AFB4E747-5343-4D37-87B3-39A40C0AA171}" type="presParOf" srcId="{187C7D08-D04A-4C9D-8BCC-A3B9E43022C9}" destId="{AEB63152-C179-4AE3-BD79-CDF06F5FFA39}" srcOrd="10" destOrd="0" presId="urn:microsoft.com/office/officeart/2018/2/layout/IconVerticalSolidList"/>
    <dgm:cxn modelId="{54FEEFD0-9913-4D19-A2FF-A598825C2148}" type="presParOf" srcId="{AEB63152-C179-4AE3-BD79-CDF06F5FFA39}" destId="{B00FD44A-A4D9-4193-BB38-412E0F5D086A}" srcOrd="0" destOrd="0" presId="urn:microsoft.com/office/officeart/2018/2/layout/IconVerticalSolidList"/>
    <dgm:cxn modelId="{8DAF78E8-9B8B-4AB4-9167-A65626D853A1}" type="presParOf" srcId="{AEB63152-C179-4AE3-BD79-CDF06F5FFA39}" destId="{1B144A7D-9DAE-4FBA-AE6D-B485129DD5D4}" srcOrd="1" destOrd="0" presId="urn:microsoft.com/office/officeart/2018/2/layout/IconVerticalSolidList"/>
    <dgm:cxn modelId="{6918DB11-D9EC-4613-8864-5CDACA58F364}" type="presParOf" srcId="{AEB63152-C179-4AE3-BD79-CDF06F5FFA39}" destId="{52458248-265C-4AF1-84CF-2B3F7672D9FC}" srcOrd="2" destOrd="0" presId="urn:microsoft.com/office/officeart/2018/2/layout/IconVerticalSolidList"/>
    <dgm:cxn modelId="{26F0BE4E-2AB0-4F97-A687-CD07E4CC2C65}" type="presParOf" srcId="{AEB63152-C179-4AE3-BD79-CDF06F5FFA39}" destId="{14C7997B-5BD5-4B23-A28F-50EDDF51A45F}"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8BBD60-9AF0-4C98-8B13-7CDDD6783104}">
      <dsp:nvSpPr>
        <dsp:cNvPr id="0" name=""/>
        <dsp:cNvSpPr/>
      </dsp:nvSpPr>
      <dsp:spPr>
        <a:xfrm>
          <a:off x="0" y="1766"/>
          <a:ext cx="7452360" cy="752575"/>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E6B6610-38D5-4A45-8BD6-4E3362E5BC17}">
      <dsp:nvSpPr>
        <dsp:cNvPr id="0" name=""/>
        <dsp:cNvSpPr/>
      </dsp:nvSpPr>
      <dsp:spPr>
        <a:xfrm>
          <a:off x="227654" y="171095"/>
          <a:ext cx="413916" cy="41391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D34F2A8-FB8F-49ED-802F-2E91AE9C9358}">
      <dsp:nvSpPr>
        <dsp:cNvPr id="0" name=""/>
        <dsp:cNvSpPr/>
      </dsp:nvSpPr>
      <dsp:spPr>
        <a:xfrm>
          <a:off x="869224" y="1766"/>
          <a:ext cx="6583135" cy="752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9648" tIns="79648" rIns="79648" bIns="79648" numCol="1" spcCol="1270" anchor="ctr" anchorCtr="0">
          <a:noAutofit/>
        </a:bodyPr>
        <a:lstStyle/>
        <a:p>
          <a:pPr marL="0" lvl="0" indent="0" algn="l" defTabSz="844550">
            <a:lnSpc>
              <a:spcPct val="90000"/>
            </a:lnSpc>
            <a:spcBef>
              <a:spcPct val="0"/>
            </a:spcBef>
            <a:spcAft>
              <a:spcPct val="35000"/>
            </a:spcAft>
            <a:buNone/>
          </a:pPr>
          <a:r>
            <a:rPr lang="en-US" sz="1900" kern="1200"/>
            <a:t>Replace the final classifier layer of the VGG16 model to match the number of plankton classes in the dataset.</a:t>
          </a:r>
        </a:p>
      </dsp:txBody>
      <dsp:txXfrm>
        <a:off x="869224" y="1766"/>
        <a:ext cx="6583135" cy="752575"/>
      </dsp:txXfrm>
    </dsp:sp>
    <dsp:sp modelId="{02923AF9-5907-431D-885D-C88066E251E1}">
      <dsp:nvSpPr>
        <dsp:cNvPr id="0" name=""/>
        <dsp:cNvSpPr/>
      </dsp:nvSpPr>
      <dsp:spPr>
        <a:xfrm>
          <a:off x="0" y="942485"/>
          <a:ext cx="7452360" cy="752575"/>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284037B-FDAB-4871-935D-327BD3DBBDC3}">
      <dsp:nvSpPr>
        <dsp:cNvPr id="0" name=""/>
        <dsp:cNvSpPr/>
      </dsp:nvSpPr>
      <dsp:spPr>
        <a:xfrm>
          <a:off x="227654" y="1111815"/>
          <a:ext cx="413916" cy="41391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E1A4A94-5390-48F6-A30D-2D4B5DB4FD6E}">
      <dsp:nvSpPr>
        <dsp:cNvPr id="0" name=""/>
        <dsp:cNvSpPr/>
      </dsp:nvSpPr>
      <dsp:spPr>
        <a:xfrm>
          <a:off x="869224" y="942485"/>
          <a:ext cx="6583135" cy="752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9648" tIns="79648" rIns="79648" bIns="79648" numCol="1" spcCol="1270" anchor="ctr" anchorCtr="0">
          <a:noAutofit/>
        </a:bodyPr>
        <a:lstStyle/>
        <a:p>
          <a:pPr marL="0" lvl="0" indent="0" algn="l" defTabSz="844550">
            <a:lnSpc>
              <a:spcPct val="90000"/>
            </a:lnSpc>
            <a:spcBef>
              <a:spcPct val="0"/>
            </a:spcBef>
            <a:spcAft>
              <a:spcPct val="35000"/>
            </a:spcAft>
            <a:buNone/>
          </a:pPr>
          <a:r>
            <a:rPr lang="en-US" sz="1900" kern="1200"/>
            <a:t>Freeze the convolutional base of VGG16 to utilize learned features without further training.</a:t>
          </a:r>
        </a:p>
      </dsp:txBody>
      <dsp:txXfrm>
        <a:off x="869224" y="942485"/>
        <a:ext cx="6583135" cy="752575"/>
      </dsp:txXfrm>
    </dsp:sp>
    <dsp:sp modelId="{DBCA21E6-0EB2-4673-B15C-48A4A10593C3}">
      <dsp:nvSpPr>
        <dsp:cNvPr id="0" name=""/>
        <dsp:cNvSpPr/>
      </dsp:nvSpPr>
      <dsp:spPr>
        <a:xfrm>
          <a:off x="0" y="1883205"/>
          <a:ext cx="7452360" cy="752575"/>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4DCC5D2-0E09-402E-8256-5B0DAE312BFA}">
      <dsp:nvSpPr>
        <dsp:cNvPr id="0" name=""/>
        <dsp:cNvSpPr/>
      </dsp:nvSpPr>
      <dsp:spPr>
        <a:xfrm>
          <a:off x="227654" y="2052534"/>
          <a:ext cx="413916" cy="41391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216E8EF-E3DA-44AB-A304-4044D6671524}">
      <dsp:nvSpPr>
        <dsp:cNvPr id="0" name=""/>
        <dsp:cNvSpPr/>
      </dsp:nvSpPr>
      <dsp:spPr>
        <a:xfrm>
          <a:off x="869224" y="1883205"/>
          <a:ext cx="6583135" cy="752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9648" tIns="79648" rIns="79648" bIns="79648" numCol="1" spcCol="1270" anchor="ctr" anchorCtr="0">
          <a:noAutofit/>
        </a:bodyPr>
        <a:lstStyle/>
        <a:p>
          <a:pPr marL="0" lvl="0" indent="0" algn="l" defTabSz="844550">
            <a:lnSpc>
              <a:spcPct val="90000"/>
            </a:lnSpc>
            <a:spcBef>
              <a:spcPct val="0"/>
            </a:spcBef>
            <a:spcAft>
              <a:spcPct val="35000"/>
            </a:spcAft>
            <a:buNone/>
          </a:pPr>
          <a:r>
            <a:rPr lang="en-US" sz="1900" kern="1200"/>
            <a:t>Only the parameters of the newly attached classifier layer are trained to learn plankton-specific features.</a:t>
          </a:r>
        </a:p>
      </dsp:txBody>
      <dsp:txXfrm>
        <a:off x="869224" y="1883205"/>
        <a:ext cx="6583135" cy="752575"/>
      </dsp:txXfrm>
    </dsp:sp>
    <dsp:sp modelId="{5B7656D1-1E66-44ED-91A0-4C3DEA858A6A}">
      <dsp:nvSpPr>
        <dsp:cNvPr id="0" name=""/>
        <dsp:cNvSpPr/>
      </dsp:nvSpPr>
      <dsp:spPr>
        <a:xfrm>
          <a:off x="0" y="2823924"/>
          <a:ext cx="7452360" cy="752575"/>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97CC9E1-A84A-4F7A-8FA6-69F00CD2DF9C}">
      <dsp:nvSpPr>
        <dsp:cNvPr id="0" name=""/>
        <dsp:cNvSpPr/>
      </dsp:nvSpPr>
      <dsp:spPr>
        <a:xfrm>
          <a:off x="227654" y="2993254"/>
          <a:ext cx="413916" cy="41391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97DBC6-98C6-400E-B623-DF26958DD910}">
      <dsp:nvSpPr>
        <dsp:cNvPr id="0" name=""/>
        <dsp:cNvSpPr/>
      </dsp:nvSpPr>
      <dsp:spPr>
        <a:xfrm>
          <a:off x="869224" y="2823924"/>
          <a:ext cx="6583135" cy="752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9648" tIns="79648" rIns="79648" bIns="79648" numCol="1" spcCol="1270" anchor="ctr" anchorCtr="0">
          <a:noAutofit/>
        </a:bodyPr>
        <a:lstStyle/>
        <a:p>
          <a:pPr marL="0" lvl="0" indent="0" algn="l" defTabSz="844550">
            <a:lnSpc>
              <a:spcPct val="90000"/>
            </a:lnSpc>
            <a:spcBef>
              <a:spcPct val="0"/>
            </a:spcBef>
            <a:spcAft>
              <a:spcPct val="35000"/>
            </a:spcAft>
            <a:buNone/>
          </a:pPr>
          <a:r>
            <a:rPr lang="en-US" sz="1900" kern="1200"/>
            <a:t>Train this classifier using a low learning rate.</a:t>
          </a:r>
        </a:p>
      </dsp:txBody>
      <dsp:txXfrm>
        <a:off x="869224" y="2823924"/>
        <a:ext cx="6583135" cy="752575"/>
      </dsp:txXfrm>
    </dsp:sp>
    <dsp:sp modelId="{ACC1759A-891E-426C-A6BF-654471960570}">
      <dsp:nvSpPr>
        <dsp:cNvPr id="0" name=""/>
        <dsp:cNvSpPr/>
      </dsp:nvSpPr>
      <dsp:spPr>
        <a:xfrm>
          <a:off x="0" y="3764644"/>
          <a:ext cx="7452360" cy="752575"/>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E73145C-14EF-4D77-94F7-A47E6E0B3530}">
      <dsp:nvSpPr>
        <dsp:cNvPr id="0" name=""/>
        <dsp:cNvSpPr/>
      </dsp:nvSpPr>
      <dsp:spPr>
        <a:xfrm>
          <a:off x="227654" y="3933974"/>
          <a:ext cx="413916" cy="41391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ED02F6F-E855-4ACD-AF1F-141258AA6E85}">
      <dsp:nvSpPr>
        <dsp:cNvPr id="0" name=""/>
        <dsp:cNvSpPr/>
      </dsp:nvSpPr>
      <dsp:spPr>
        <a:xfrm>
          <a:off x="869224" y="3764644"/>
          <a:ext cx="6583135" cy="752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9648" tIns="79648" rIns="79648" bIns="79648" numCol="1" spcCol="1270" anchor="ctr" anchorCtr="0">
          <a:noAutofit/>
        </a:bodyPr>
        <a:lstStyle/>
        <a:p>
          <a:pPr marL="0" lvl="0" indent="0" algn="l" defTabSz="844550">
            <a:lnSpc>
              <a:spcPct val="90000"/>
            </a:lnSpc>
            <a:spcBef>
              <a:spcPct val="0"/>
            </a:spcBef>
            <a:spcAft>
              <a:spcPct val="35000"/>
            </a:spcAft>
            <a:buNone/>
          </a:pPr>
          <a:r>
            <a:rPr lang="en-US" sz="1900" kern="1200"/>
            <a:t>Fine-tuning approach is less costly than training a model from scratch.</a:t>
          </a:r>
        </a:p>
      </dsp:txBody>
      <dsp:txXfrm>
        <a:off x="869224" y="3764644"/>
        <a:ext cx="6583135" cy="752575"/>
      </dsp:txXfrm>
    </dsp:sp>
    <dsp:sp modelId="{B00FD44A-A4D9-4193-BB38-412E0F5D086A}">
      <dsp:nvSpPr>
        <dsp:cNvPr id="0" name=""/>
        <dsp:cNvSpPr/>
      </dsp:nvSpPr>
      <dsp:spPr>
        <a:xfrm>
          <a:off x="0" y="4705364"/>
          <a:ext cx="7452360" cy="752575"/>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B144A7D-9DAE-4FBA-AE6D-B485129DD5D4}">
      <dsp:nvSpPr>
        <dsp:cNvPr id="0" name=""/>
        <dsp:cNvSpPr/>
      </dsp:nvSpPr>
      <dsp:spPr>
        <a:xfrm>
          <a:off x="227654" y="4874693"/>
          <a:ext cx="413916" cy="413916"/>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C7997B-5BD5-4B23-A28F-50EDDF51A45F}">
      <dsp:nvSpPr>
        <dsp:cNvPr id="0" name=""/>
        <dsp:cNvSpPr/>
      </dsp:nvSpPr>
      <dsp:spPr>
        <a:xfrm>
          <a:off x="869224" y="4705364"/>
          <a:ext cx="6583135" cy="752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9648" tIns="79648" rIns="79648" bIns="79648" numCol="1" spcCol="1270" anchor="ctr" anchorCtr="0">
          <a:noAutofit/>
        </a:bodyPr>
        <a:lstStyle/>
        <a:p>
          <a:pPr marL="0" lvl="0" indent="0" algn="l" defTabSz="844550">
            <a:lnSpc>
              <a:spcPct val="90000"/>
            </a:lnSpc>
            <a:spcBef>
              <a:spcPct val="0"/>
            </a:spcBef>
            <a:spcAft>
              <a:spcPct val="35000"/>
            </a:spcAft>
            <a:buNone/>
          </a:pPr>
          <a:r>
            <a:rPr lang="en-US" sz="1900" kern="1200"/>
            <a:t>Leveraging learned features and adapting to the new task.</a:t>
          </a:r>
        </a:p>
      </dsp:txBody>
      <dsp:txXfrm>
        <a:off x="869224" y="4705364"/>
        <a:ext cx="6583135" cy="75257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svg>
</file>

<file path=ppt/media/image31.png>
</file>

<file path=ppt/media/image32.svg>
</file>

<file path=ppt/media/image33.png>
</file>

<file path=ppt/media/image34.png>
</file>

<file path=ppt/media/image35.png>
</file>

<file path=ppt/media/image36.jpe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40FDC6-DB4B-49C2-9B93-5475E4135D9E}" type="datetimeFigureOut">
              <a:t>5/8/2024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E2BA1D-1559-4531-BD29-AF0FFC7D6436}" type="slidenum">
              <a:t>‹#›</a:t>
            </a:fld>
            <a:endParaRPr lang="en-US"/>
          </a:p>
        </p:txBody>
      </p:sp>
    </p:spTree>
    <p:extLst>
      <p:ext uri="{BB962C8B-B14F-4D97-AF65-F5344CB8AC3E}">
        <p14:creationId xmlns:p14="http://schemas.microsoft.com/office/powerpoint/2010/main" val="2104329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50505"/>
                </a:solidFill>
                <a:effectLst/>
                <a:highlight>
                  <a:srgbClr val="FFFFFF"/>
                </a:highlight>
                <a:latin typeface="Source Sans Pro" panose="020B0503030403020204" pitchFamily="34" charset="0"/>
              </a:rPr>
              <a:t>Phytoplankton, also known as microalgae, are similar to terrestrial</a:t>
            </a:r>
          </a:p>
          <a:p>
            <a:r>
              <a:rPr lang="en-US" b="0" i="0" dirty="0">
                <a:solidFill>
                  <a:srgbClr val="050505"/>
                </a:solidFill>
                <a:effectLst/>
                <a:highlight>
                  <a:srgbClr val="FFFFFF"/>
                </a:highlight>
                <a:latin typeface="Source Sans Pro" panose="020B0503030403020204" pitchFamily="34" charset="0"/>
              </a:rPr>
              <a:t>In a balanced ecosystem, phytoplankton provide food for a wide range of sea creatures including shrimp, snails, and jellyfish. When too many nutrients are available, phytoplankton may grow out of control and form harmful algal blooms (HABs). These blooms can produce extremely toxic compounds that have harmful effects on fish, shellfish, mammals, birds, and even </a:t>
            </a:r>
            <a:r>
              <a:rPr lang="en-US" b="0" i="0" dirty="0" err="1">
                <a:solidFill>
                  <a:srgbClr val="050505"/>
                </a:solidFill>
                <a:effectLst/>
                <a:highlight>
                  <a:srgbClr val="FFFFFF"/>
                </a:highlight>
                <a:latin typeface="Source Sans Pro" panose="020B0503030403020204" pitchFamily="34" charset="0"/>
              </a:rPr>
              <a:t>people.l</a:t>
            </a:r>
            <a:r>
              <a:rPr lang="en-US" b="0" i="0" dirty="0">
                <a:solidFill>
                  <a:srgbClr val="050505"/>
                </a:solidFill>
                <a:effectLst/>
                <a:highlight>
                  <a:srgbClr val="FFFFFF"/>
                </a:highlight>
                <a:latin typeface="Source Sans Pro" panose="020B0503030403020204" pitchFamily="34" charset="0"/>
              </a:rPr>
              <a:t> plants in that they contain chlorophyll and require sunlight in order to live and grow. </a:t>
            </a:r>
            <a:endParaRPr lang="en-US" dirty="0"/>
          </a:p>
        </p:txBody>
      </p:sp>
      <p:sp>
        <p:nvSpPr>
          <p:cNvPr id="4" name="Slide Number Placeholder 3"/>
          <p:cNvSpPr>
            <a:spLocks noGrp="1"/>
          </p:cNvSpPr>
          <p:nvPr>
            <p:ph type="sldNum" sz="quarter" idx="5"/>
          </p:nvPr>
        </p:nvSpPr>
        <p:spPr/>
        <p:txBody>
          <a:bodyPr/>
          <a:lstStyle/>
          <a:p>
            <a:fld id="{65E2BA1D-1559-4531-BD29-AF0FFC7D6436}" type="slidenum">
              <a:rPr lang="en-US" smtClean="0"/>
              <a:t>2</a:t>
            </a:fld>
            <a:endParaRPr lang="en-US"/>
          </a:p>
        </p:txBody>
      </p:sp>
    </p:spTree>
    <p:extLst>
      <p:ext uri="{BB962C8B-B14F-4D97-AF65-F5344CB8AC3E}">
        <p14:creationId xmlns:p14="http://schemas.microsoft.com/office/powerpoint/2010/main" val="1976235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highlight>
                  <a:srgbClr val="FFFFFF"/>
                </a:highlight>
                <a:latin typeface="Open Sans" panose="020B0606030504020204" pitchFamily="34" charset="0"/>
              </a:rPr>
              <a:t>1. the accumulation of large numbers of images increases the need for much more efficient machine learning methods in order to automate the processes of image classification, data extraction, and analysis.</a:t>
            </a:r>
          </a:p>
          <a:p>
            <a:endParaRPr lang="en-US" dirty="0"/>
          </a:p>
        </p:txBody>
      </p:sp>
      <p:sp>
        <p:nvSpPr>
          <p:cNvPr id="4" name="Slide Number Placeholder 3"/>
          <p:cNvSpPr>
            <a:spLocks noGrp="1"/>
          </p:cNvSpPr>
          <p:nvPr>
            <p:ph type="sldNum" sz="quarter" idx="5"/>
          </p:nvPr>
        </p:nvSpPr>
        <p:spPr/>
        <p:txBody>
          <a:bodyPr/>
          <a:lstStyle/>
          <a:p>
            <a:fld id="{65E2BA1D-1559-4531-BD29-AF0FFC7D6436}" type="slidenum">
              <a:rPr lang="en-US" smtClean="0"/>
              <a:t>4</a:t>
            </a:fld>
            <a:endParaRPr lang="en-US"/>
          </a:p>
        </p:txBody>
      </p:sp>
    </p:spTree>
    <p:extLst>
      <p:ext uri="{BB962C8B-B14F-4D97-AF65-F5344CB8AC3E}">
        <p14:creationId xmlns:p14="http://schemas.microsoft.com/office/powerpoint/2010/main" val="14398293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E2BA1D-1559-4531-BD29-AF0FFC7D6436}" type="slidenum">
              <a:rPr lang="en-US" smtClean="0"/>
              <a:t>5</a:t>
            </a:fld>
            <a:endParaRPr lang="en-US"/>
          </a:p>
        </p:txBody>
      </p:sp>
    </p:spTree>
    <p:extLst>
      <p:ext uri="{BB962C8B-B14F-4D97-AF65-F5344CB8AC3E}">
        <p14:creationId xmlns:p14="http://schemas.microsoft.com/office/powerpoint/2010/main" val="32036482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133AF5-981F-8E4B-BCA8-CAE09A3159D2}" type="slidenum">
              <a:rPr lang="en-US" smtClean="0"/>
              <a:t>8</a:t>
            </a:fld>
            <a:endParaRPr lang="en-US"/>
          </a:p>
        </p:txBody>
      </p:sp>
    </p:spTree>
    <p:extLst>
      <p:ext uri="{BB962C8B-B14F-4D97-AF65-F5344CB8AC3E}">
        <p14:creationId xmlns:p14="http://schemas.microsoft.com/office/powerpoint/2010/main" val="11228298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the output feature is 10 because we have only 10 classes to predict. So this is how we curated VGG16 model to our problem.</a:t>
            </a:r>
          </a:p>
        </p:txBody>
      </p:sp>
      <p:sp>
        <p:nvSpPr>
          <p:cNvPr id="4" name="Slide Number Placeholder 3"/>
          <p:cNvSpPr>
            <a:spLocks noGrp="1"/>
          </p:cNvSpPr>
          <p:nvPr>
            <p:ph type="sldNum" sz="quarter" idx="5"/>
          </p:nvPr>
        </p:nvSpPr>
        <p:spPr/>
        <p:txBody>
          <a:bodyPr/>
          <a:lstStyle/>
          <a:p>
            <a:fld id="{65E2BA1D-1559-4531-BD29-AF0FFC7D6436}" type="slidenum">
              <a:rPr lang="en-US" smtClean="0"/>
              <a:t>14</a:t>
            </a:fld>
            <a:endParaRPr lang="en-US"/>
          </a:p>
        </p:txBody>
      </p:sp>
    </p:spTree>
    <p:extLst>
      <p:ext uri="{BB962C8B-B14F-4D97-AF65-F5344CB8AC3E}">
        <p14:creationId xmlns:p14="http://schemas.microsoft.com/office/powerpoint/2010/main" val="18981215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mn-lt"/>
              </a:rPr>
              <a:t>We choose batch size of 64</a:t>
            </a:r>
            <a:br>
              <a:rPr lang="en-US">
                <a:ea typeface="Calibri"/>
                <a:cs typeface="+mn-lt"/>
              </a:rPr>
            </a:br>
            <a:r>
              <a:rPr lang="en-US">
                <a:ea typeface="Calibri"/>
                <a:cs typeface="+mn-lt"/>
              </a:rPr>
              <a:t>We later tweaked the batch size and learn how the model performed</a:t>
            </a:r>
            <a:br>
              <a:rPr lang="en-US">
                <a:ea typeface="Calibri"/>
                <a:cs typeface="+mn-lt"/>
              </a:rPr>
            </a:br>
            <a:r>
              <a:rPr lang="en-US">
                <a:ea typeface="Calibri"/>
                <a:cs typeface="Calibri"/>
              </a:rPr>
              <a:t>Smaller batch sizes took more time to converge and </a:t>
            </a:r>
          </a:p>
        </p:txBody>
      </p:sp>
      <p:sp>
        <p:nvSpPr>
          <p:cNvPr id="4" name="Slide Number Placeholder 3"/>
          <p:cNvSpPr>
            <a:spLocks noGrp="1"/>
          </p:cNvSpPr>
          <p:nvPr>
            <p:ph type="sldNum" sz="quarter" idx="5"/>
          </p:nvPr>
        </p:nvSpPr>
        <p:spPr/>
        <p:txBody>
          <a:bodyPr/>
          <a:lstStyle/>
          <a:p>
            <a:fld id="{65E2BA1D-1559-4531-BD29-AF0FFC7D6436}" type="slidenum">
              <a:t>15</a:t>
            </a:fld>
            <a:endParaRPr lang="en-US"/>
          </a:p>
        </p:txBody>
      </p:sp>
    </p:spTree>
    <p:extLst>
      <p:ext uri="{BB962C8B-B14F-4D97-AF65-F5344CB8AC3E}">
        <p14:creationId xmlns:p14="http://schemas.microsoft.com/office/powerpoint/2010/main" val="30099331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the final experiment result, don’t forget to mention that We didn’t start from this accuracy at the first place!</a:t>
            </a:r>
          </a:p>
        </p:txBody>
      </p:sp>
      <p:sp>
        <p:nvSpPr>
          <p:cNvPr id="4" name="Slide Number Placeholder 3"/>
          <p:cNvSpPr>
            <a:spLocks noGrp="1"/>
          </p:cNvSpPr>
          <p:nvPr>
            <p:ph type="sldNum" sz="quarter" idx="5"/>
          </p:nvPr>
        </p:nvSpPr>
        <p:spPr/>
        <p:txBody>
          <a:bodyPr/>
          <a:lstStyle/>
          <a:p>
            <a:fld id="{65E2BA1D-1559-4531-BD29-AF0FFC7D6436}" type="slidenum">
              <a:rPr lang="en-US" smtClean="0"/>
              <a:t>17</a:t>
            </a:fld>
            <a:endParaRPr lang="en-US"/>
          </a:p>
        </p:txBody>
      </p:sp>
    </p:spTree>
    <p:extLst>
      <p:ext uri="{BB962C8B-B14F-4D97-AF65-F5344CB8AC3E}">
        <p14:creationId xmlns:p14="http://schemas.microsoft.com/office/powerpoint/2010/main" val="62614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AC085-4E1C-78E5-E4A2-D469AA97AF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08D56F2-C674-A4DF-16DA-0FDBEF85F4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C66B9D0-DE4A-C843-CEE8-E4254E4F71F6}"/>
              </a:ext>
            </a:extLst>
          </p:cNvPr>
          <p:cNvSpPr>
            <a:spLocks noGrp="1"/>
          </p:cNvSpPr>
          <p:nvPr>
            <p:ph type="dt" sz="half" idx="10"/>
          </p:nvPr>
        </p:nvSpPr>
        <p:spPr/>
        <p:txBody>
          <a:bodyPr/>
          <a:lstStyle/>
          <a:p>
            <a:fld id="{85473AFE-BFFF-9D40-AC96-BE05117950AA}" type="datetimeFigureOut">
              <a:rPr lang="en-US" smtClean="0"/>
              <a:t>5/8/2024</a:t>
            </a:fld>
            <a:endParaRPr lang="en-US"/>
          </a:p>
        </p:txBody>
      </p:sp>
      <p:sp>
        <p:nvSpPr>
          <p:cNvPr id="5" name="Footer Placeholder 4">
            <a:extLst>
              <a:ext uri="{FF2B5EF4-FFF2-40B4-BE49-F238E27FC236}">
                <a16:creationId xmlns:a16="http://schemas.microsoft.com/office/drawing/2014/main" id="{9EDA77AB-10DE-A28F-CFD5-D1E2F14020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3647C-8EE6-7FD5-D75D-DD9EC4DD95CB}"/>
              </a:ext>
            </a:extLst>
          </p:cNvPr>
          <p:cNvSpPr>
            <a:spLocks noGrp="1"/>
          </p:cNvSpPr>
          <p:nvPr>
            <p:ph type="sldNum" sz="quarter" idx="12"/>
          </p:nvPr>
        </p:nvSpPr>
        <p:spPr/>
        <p:txBody>
          <a:bodyPr/>
          <a:lstStyle/>
          <a:p>
            <a:fld id="{A5344B89-F0AD-314B-B784-8D7D9E7B9048}" type="slidenum">
              <a:rPr lang="en-US" smtClean="0"/>
              <a:t>‹#›</a:t>
            </a:fld>
            <a:endParaRPr lang="en-US"/>
          </a:p>
        </p:txBody>
      </p:sp>
    </p:spTree>
    <p:extLst>
      <p:ext uri="{BB962C8B-B14F-4D97-AF65-F5344CB8AC3E}">
        <p14:creationId xmlns:p14="http://schemas.microsoft.com/office/powerpoint/2010/main" val="983668036"/>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E8DA4-89E8-15F2-5EA3-3A838822ECB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F61352B-E042-4246-585F-0B27E45A8F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53AB45-661A-5EDD-D9D7-FE4C4A64EE67}"/>
              </a:ext>
            </a:extLst>
          </p:cNvPr>
          <p:cNvSpPr>
            <a:spLocks noGrp="1"/>
          </p:cNvSpPr>
          <p:nvPr>
            <p:ph type="dt" sz="half" idx="10"/>
          </p:nvPr>
        </p:nvSpPr>
        <p:spPr/>
        <p:txBody>
          <a:bodyPr/>
          <a:lstStyle/>
          <a:p>
            <a:fld id="{85473AFE-BFFF-9D40-AC96-BE05117950AA}" type="datetimeFigureOut">
              <a:rPr lang="en-US" smtClean="0"/>
              <a:t>5/8/2024</a:t>
            </a:fld>
            <a:endParaRPr lang="en-US"/>
          </a:p>
        </p:txBody>
      </p:sp>
      <p:sp>
        <p:nvSpPr>
          <p:cNvPr id="5" name="Footer Placeholder 4">
            <a:extLst>
              <a:ext uri="{FF2B5EF4-FFF2-40B4-BE49-F238E27FC236}">
                <a16:creationId xmlns:a16="http://schemas.microsoft.com/office/drawing/2014/main" id="{1215D6F7-B3E9-EE5B-47D1-834B378109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FC388-A8FF-75FD-8EA6-2EC46E998AB9}"/>
              </a:ext>
            </a:extLst>
          </p:cNvPr>
          <p:cNvSpPr>
            <a:spLocks noGrp="1"/>
          </p:cNvSpPr>
          <p:nvPr>
            <p:ph type="sldNum" sz="quarter" idx="12"/>
          </p:nvPr>
        </p:nvSpPr>
        <p:spPr/>
        <p:txBody>
          <a:bodyPr/>
          <a:lstStyle/>
          <a:p>
            <a:fld id="{A5344B89-F0AD-314B-B784-8D7D9E7B9048}" type="slidenum">
              <a:rPr lang="en-US" smtClean="0"/>
              <a:t>‹#›</a:t>
            </a:fld>
            <a:endParaRPr lang="en-US"/>
          </a:p>
        </p:txBody>
      </p:sp>
    </p:spTree>
    <p:extLst>
      <p:ext uri="{BB962C8B-B14F-4D97-AF65-F5344CB8AC3E}">
        <p14:creationId xmlns:p14="http://schemas.microsoft.com/office/powerpoint/2010/main" val="3317915181"/>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927A48-7E1B-09E0-70B6-42B532341EA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4A3DD7-6274-B304-47C5-DED9CA9182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CF617A-C01E-04D7-FB58-59BD866856C9}"/>
              </a:ext>
            </a:extLst>
          </p:cNvPr>
          <p:cNvSpPr>
            <a:spLocks noGrp="1"/>
          </p:cNvSpPr>
          <p:nvPr>
            <p:ph type="dt" sz="half" idx="10"/>
          </p:nvPr>
        </p:nvSpPr>
        <p:spPr/>
        <p:txBody>
          <a:bodyPr/>
          <a:lstStyle/>
          <a:p>
            <a:fld id="{85473AFE-BFFF-9D40-AC96-BE05117950AA}" type="datetimeFigureOut">
              <a:rPr lang="en-US" smtClean="0"/>
              <a:t>5/8/2024</a:t>
            </a:fld>
            <a:endParaRPr lang="en-US"/>
          </a:p>
        </p:txBody>
      </p:sp>
      <p:sp>
        <p:nvSpPr>
          <p:cNvPr id="5" name="Footer Placeholder 4">
            <a:extLst>
              <a:ext uri="{FF2B5EF4-FFF2-40B4-BE49-F238E27FC236}">
                <a16:creationId xmlns:a16="http://schemas.microsoft.com/office/drawing/2014/main" id="{DDEC0789-9DF8-7718-525E-5C7CE7AEDA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FF19F8-66F2-193D-D58A-9D01B8372FBA}"/>
              </a:ext>
            </a:extLst>
          </p:cNvPr>
          <p:cNvSpPr>
            <a:spLocks noGrp="1"/>
          </p:cNvSpPr>
          <p:nvPr>
            <p:ph type="sldNum" sz="quarter" idx="12"/>
          </p:nvPr>
        </p:nvSpPr>
        <p:spPr/>
        <p:txBody>
          <a:bodyPr/>
          <a:lstStyle/>
          <a:p>
            <a:fld id="{A5344B89-F0AD-314B-B784-8D7D9E7B9048}" type="slidenum">
              <a:rPr lang="en-US" smtClean="0"/>
              <a:t>‹#›</a:t>
            </a:fld>
            <a:endParaRPr lang="en-US"/>
          </a:p>
        </p:txBody>
      </p:sp>
    </p:spTree>
    <p:extLst>
      <p:ext uri="{BB962C8B-B14F-4D97-AF65-F5344CB8AC3E}">
        <p14:creationId xmlns:p14="http://schemas.microsoft.com/office/powerpoint/2010/main" val="1400885213"/>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D338B-E2E4-A09E-5A30-827C64C63C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43B341-F40A-AA6A-71EC-88807466C4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619ED9-0514-A067-7B85-E6CE5B15C87A}"/>
              </a:ext>
            </a:extLst>
          </p:cNvPr>
          <p:cNvSpPr>
            <a:spLocks noGrp="1"/>
          </p:cNvSpPr>
          <p:nvPr>
            <p:ph type="dt" sz="half" idx="10"/>
          </p:nvPr>
        </p:nvSpPr>
        <p:spPr/>
        <p:txBody>
          <a:bodyPr/>
          <a:lstStyle/>
          <a:p>
            <a:fld id="{85473AFE-BFFF-9D40-AC96-BE05117950AA}" type="datetimeFigureOut">
              <a:rPr lang="en-US" smtClean="0"/>
              <a:t>5/8/2024</a:t>
            </a:fld>
            <a:endParaRPr lang="en-US"/>
          </a:p>
        </p:txBody>
      </p:sp>
      <p:sp>
        <p:nvSpPr>
          <p:cNvPr id="5" name="Footer Placeholder 4">
            <a:extLst>
              <a:ext uri="{FF2B5EF4-FFF2-40B4-BE49-F238E27FC236}">
                <a16:creationId xmlns:a16="http://schemas.microsoft.com/office/drawing/2014/main" id="{DEABC79A-7CD4-9601-1D44-0BA6F3BE63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CCACA9-53DD-B232-A50C-758F538A25E2}"/>
              </a:ext>
            </a:extLst>
          </p:cNvPr>
          <p:cNvSpPr>
            <a:spLocks noGrp="1"/>
          </p:cNvSpPr>
          <p:nvPr>
            <p:ph type="sldNum" sz="quarter" idx="12"/>
          </p:nvPr>
        </p:nvSpPr>
        <p:spPr/>
        <p:txBody>
          <a:bodyPr/>
          <a:lstStyle/>
          <a:p>
            <a:fld id="{A5344B89-F0AD-314B-B784-8D7D9E7B9048}" type="slidenum">
              <a:rPr lang="en-US" smtClean="0"/>
              <a:t>‹#›</a:t>
            </a:fld>
            <a:endParaRPr lang="en-US"/>
          </a:p>
        </p:txBody>
      </p:sp>
    </p:spTree>
    <p:extLst>
      <p:ext uri="{BB962C8B-B14F-4D97-AF65-F5344CB8AC3E}">
        <p14:creationId xmlns:p14="http://schemas.microsoft.com/office/powerpoint/2010/main" val="3077098106"/>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8A820-75F0-869F-A68F-9665FCFA0B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395C5A8-E128-74E9-C61D-FEB82AB69AD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6C301DB-28B3-2543-EE29-F11F0FB8A3AF}"/>
              </a:ext>
            </a:extLst>
          </p:cNvPr>
          <p:cNvSpPr>
            <a:spLocks noGrp="1"/>
          </p:cNvSpPr>
          <p:nvPr>
            <p:ph type="dt" sz="half" idx="10"/>
          </p:nvPr>
        </p:nvSpPr>
        <p:spPr/>
        <p:txBody>
          <a:bodyPr/>
          <a:lstStyle/>
          <a:p>
            <a:fld id="{85473AFE-BFFF-9D40-AC96-BE05117950AA}" type="datetimeFigureOut">
              <a:rPr lang="en-US" smtClean="0"/>
              <a:t>5/8/2024</a:t>
            </a:fld>
            <a:endParaRPr lang="en-US"/>
          </a:p>
        </p:txBody>
      </p:sp>
      <p:sp>
        <p:nvSpPr>
          <p:cNvPr id="5" name="Footer Placeholder 4">
            <a:extLst>
              <a:ext uri="{FF2B5EF4-FFF2-40B4-BE49-F238E27FC236}">
                <a16:creationId xmlns:a16="http://schemas.microsoft.com/office/drawing/2014/main" id="{BEC8BF23-74B0-6E5C-B17B-6E421D779A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D0B88A-450C-DB3A-A77F-BC139B28F520}"/>
              </a:ext>
            </a:extLst>
          </p:cNvPr>
          <p:cNvSpPr>
            <a:spLocks noGrp="1"/>
          </p:cNvSpPr>
          <p:nvPr>
            <p:ph type="sldNum" sz="quarter" idx="12"/>
          </p:nvPr>
        </p:nvSpPr>
        <p:spPr/>
        <p:txBody>
          <a:bodyPr/>
          <a:lstStyle/>
          <a:p>
            <a:fld id="{A5344B89-F0AD-314B-B784-8D7D9E7B9048}" type="slidenum">
              <a:rPr lang="en-US" smtClean="0"/>
              <a:t>‹#›</a:t>
            </a:fld>
            <a:endParaRPr lang="en-US"/>
          </a:p>
        </p:txBody>
      </p:sp>
    </p:spTree>
    <p:extLst>
      <p:ext uri="{BB962C8B-B14F-4D97-AF65-F5344CB8AC3E}">
        <p14:creationId xmlns:p14="http://schemas.microsoft.com/office/powerpoint/2010/main" val="2038963911"/>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3CA7A-EE74-2062-8E3E-FAA8B93FC4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A85563-E1DA-50F7-92E0-95878BD1D0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F75F24-D253-0E2F-A9ED-92462E24AB4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CC2552-4452-4D28-6F48-F981F5A31E11}"/>
              </a:ext>
            </a:extLst>
          </p:cNvPr>
          <p:cNvSpPr>
            <a:spLocks noGrp="1"/>
          </p:cNvSpPr>
          <p:nvPr>
            <p:ph type="dt" sz="half" idx="10"/>
          </p:nvPr>
        </p:nvSpPr>
        <p:spPr/>
        <p:txBody>
          <a:bodyPr/>
          <a:lstStyle/>
          <a:p>
            <a:fld id="{85473AFE-BFFF-9D40-AC96-BE05117950AA}" type="datetimeFigureOut">
              <a:rPr lang="en-US" smtClean="0"/>
              <a:t>5/8/2024</a:t>
            </a:fld>
            <a:endParaRPr lang="en-US"/>
          </a:p>
        </p:txBody>
      </p:sp>
      <p:sp>
        <p:nvSpPr>
          <p:cNvPr id="6" name="Footer Placeholder 5">
            <a:extLst>
              <a:ext uri="{FF2B5EF4-FFF2-40B4-BE49-F238E27FC236}">
                <a16:creationId xmlns:a16="http://schemas.microsoft.com/office/drawing/2014/main" id="{3E522BD7-4164-95EB-75B5-D5B8F871A0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DB54C4-F564-613B-FDF3-F9B06D1ECB02}"/>
              </a:ext>
            </a:extLst>
          </p:cNvPr>
          <p:cNvSpPr>
            <a:spLocks noGrp="1"/>
          </p:cNvSpPr>
          <p:nvPr>
            <p:ph type="sldNum" sz="quarter" idx="12"/>
          </p:nvPr>
        </p:nvSpPr>
        <p:spPr/>
        <p:txBody>
          <a:bodyPr/>
          <a:lstStyle/>
          <a:p>
            <a:fld id="{A5344B89-F0AD-314B-B784-8D7D9E7B9048}" type="slidenum">
              <a:rPr lang="en-US" smtClean="0"/>
              <a:t>‹#›</a:t>
            </a:fld>
            <a:endParaRPr lang="en-US"/>
          </a:p>
        </p:txBody>
      </p:sp>
    </p:spTree>
    <p:extLst>
      <p:ext uri="{BB962C8B-B14F-4D97-AF65-F5344CB8AC3E}">
        <p14:creationId xmlns:p14="http://schemas.microsoft.com/office/powerpoint/2010/main" val="3550094584"/>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66694-EE08-4552-9E50-58D5113CF2C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862B93-749D-B77D-13F5-8C5707E080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574690-09CC-4BB6-D8A9-4A32DA750BF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FA6D85-11EE-076E-DBD3-85685BC107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145E4-9EE2-3C23-1648-04152CBE19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92D345-E240-5628-9DB5-5265201478B5}"/>
              </a:ext>
            </a:extLst>
          </p:cNvPr>
          <p:cNvSpPr>
            <a:spLocks noGrp="1"/>
          </p:cNvSpPr>
          <p:nvPr>
            <p:ph type="dt" sz="half" idx="10"/>
          </p:nvPr>
        </p:nvSpPr>
        <p:spPr/>
        <p:txBody>
          <a:bodyPr/>
          <a:lstStyle/>
          <a:p>
            <a:fld id="{85473AFE-BFFF-9D40-AC96-BE05117950AA}" type="datetimeFigureOut">
              <a:rPr lang="en-US" smtClean="0"/>
              <a:t>5/8/2024</a:t>
            </a:fld>
            <a:endParaRPr lang="en-US"/>
          </a:p>
        </p:txBody>
      </p:sp>
      <p:sp>
        <p:nvSpPr>
          <p:cNvPr id="8" name="Footer Placeholder 7">
            <a:extLst>
              <a:ext uri="{FF2B5EF4-FFF2-40B4-BE49-F238E27FC236}">
                <a16:creationId xmlns:a16="http://schemas.microsoft.com/office/drawing/2014/main" id="{95B2F77A-A387-5A6C-0A95-972B478FC9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C776600-C1FC-F53B-8821-ADE106D20E1B}"/>
              </a:ext>
            </a:extLst>
          </p:cNvPr>
          <p:cNvSpPr>
            <a:spLocks noGrp="1"/>
          </p:cNvSpPr>
          <p:nvPr>
            <p:ph type="sldNum" sz="quarter" idx="12"/>
          </p:nvPr>
        </p:nvSpPr>
        <p:spPr/>
        <p:txBody>
          <a:bodyPr/>
          <a:lstStyle/>
          <a:p>
            <a:fld id="{A5344B89-F0AD-314B-B784-8D7D9E7B9048}" type="slidenum">
              <a:rPr lang="en-US" smtClean="0"/>
              <a:t>‹#›</a:t>
            </a:fld>
            <a:endParaRPr lang="en-US"/>
          </a:p>
        </p:txBody>
      </p:sp>
    </p:spTree>
    <p:extLst>
      <p:ext uri="{BB962C8B-B14F-4D97-AF65-F5344CB8AC3E}">
        <p14:creationId xmlns:p14="http://schemas.microsoft.com/office/powerpoint/2010/main" val="2846966428"/>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202C9-6F59-034B-A959-53830396327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438D7B2-229F-91E1-0B08-09438C0246A2}"/>
              </a:ext>
            </a:extLst>
          </p:cNvPr>
          <p:cNvSpPr>
            <a:spLocks noGrp="1"/>
          </p:cNvSpPr>
          <p:nvPr>
            <p:ph type="dt" sz="half" idx="10"/>
          </p:nvPr>
        </p:nvSpPr>
        <p:spPr/>
        <p:txBody>
          <a:bodyPr/>
          <a:lstStyle/>
          <a:p>
            <a:fld id="{85473AFE-BFFF-9D40-AC96-BE05117950AA}" type="datetimeFigureOut">
              <a:rPr lang="en-US" smtClean="0"/>
              <a:t>5/8/2024</a:t>
            </a:fld>
            <a:endParaRPr lang="en-US"/>
          </a:p>
        </p:txBody>
      </p:sp>
      <p:sp>
        <p:nvSpPr>
          <p:cNvPr id="4" name="Footer Placeholder 3">
            <a:extLst>
              <a:ext uri="{FF2B5EF4-FFF2-40B4-BE49-F238E27FC236}">
                <a16:creationId xmlns:a16="http://schemas.microsoft.com/office/drawing/2014/main" id="{A52567C4-5E31-E567-F3E5-AB147F5394B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7E88C0-02EE-6E5B-9BA9-D34B40F64A72}"/>
              </a:ext>
            </a:extLst>
          </p:cNvPr>
          <p:cNvSpPr>
            <a:spLocks noGrp="1"/>
          </p:cNvSpPr>
          <p:nvPr>
            <p:ph type="sldNum" sz="quarter" idx="12"/>
          </p:nvPr>
        </p:nvSpPr>
        <p:spPr/>
        <p:txBody>
          <a:bodyPr/>
          <a:lstStyle/>
          <a:p>
            <a:fld id="{A5344B89-F0AD-314B-B784-8D7D9E7B9048}" type="slidenum">
              <a:rPr lang="en-US" smtClean="0"/>
              <a:t>‹#›</a:t>
            </a:fld>
            <a:endParaRPr lang="en-US"/>
          </a:p>
        </p:txBody>
      </p:sp>
    </p:spTree>
    <p:extLst>
      <p:ext uri="{BB962C8B-B14F-4D97-AF65-F5344CB8AC3E}">
        <p14:creationId xmlns:p14="http://schemas.microsoft.com/office/powerpoint/2010/main" val="749704906"/>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6D42D1-CDDD-1841-5235-798EF4DAC999}"/>
              </a:ext>
            </a:extLst>
          </p:cNvPr>
          <p:cNvSpPr>
            <a:spLocks noGrp="1"/>
          </p:cNvSpPr>
          <p:nvPr>
            <p:ph type="dt" sz="half" idx="10"/>
          </p:nvPr>
        </p:nvSpPr>
        <p:spPr/>
        <p:txBody>
          <a:bodyPr/>
          <a:lstStyle/>
          <a:p>
            <a:fld id="{85473AFE-BFFF-9D40-AC96-BE05117950AA}" type="datetimeFigureOut">
              <a:rPr lang="en-US" smtClean="0"/>
              <a:t>5/8/2024</a:t>
            </a:fld>
            <a:endParaRPr lang="en-US"/>
          </a:p>
        </p:txBody>
      </p:sp>
      <p:sp>
        <p:nvSpPr>
          <p:cNvPr id="3" name="Footer Placeholder 2">
            <a:extLst>
              <a:ext uri="{FF2B5EF4-FFF2-40B4-BE49-F238E27FC236}">
                <a16:creationId xmlns:a16="http://schemas.microsoft.com/office/drawing/2014/main" id="{8BEAD97A-B1F6-C940-B3C7-9E2A417809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5781DD7-9408-BFE6-1051-53E2E4886508}"/>
              </a:ext>
            </a:extLst>
          </p:cNvPr>
          <p:cNvSpPr>
            <a:spLocks noGrp="1"/>
          </p:cNvSpPr>
          <p:nvPr>
            <p:ph type="sldNum" sz="quarter" idx="12"/>
          </p:nvPr>
        </p:nvSpPr>
        <p:spPr/>
        <p:txBody>
          <a:bodyPr/>
          <a:lstStyle/>
          <a:p>
            <a:fld id="{A5344B89-F0AD-314B-B784-8D7D9E7B9048}" type="slidenum">
              <a:rPr lang="en-US" smtClean="0"/>
              <a:t>‹#›</a:t>
            </a:fld>
            <a:endParaRPr lang="en-US"/>
          </a:p>
        </p:txBody>
      </p:sp>
    </p:spTree>
    <p:extLst>
      <p:ext uri="{BB962C8B-B14F-4D97-AF65-F5344CB8AC3E}">
        <p14:creationId xmlns:p14="http://schemas.microsoft.com/office/powerpoint/2010/main" val="1163783534"/>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3DF4F-7416-05AE-41E8-CF2720E48D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E717938-1225-8B69-9D91-D3DA39B5D3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BBC86F-F254-6A5F-C07B-9E73C54F14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6ECE88-43FC-20F5-8D8E-5629F35B6F0B}"/>
              </a:ext>
            </a:extLst>
          </p:cNvPr>
          <p:cNvSpPr>
            <a:spLocks noGrp="1"/>
          </p:cNvSpPr>
          <p:nvPr>
            <p:ph type="dt" sz="half" idx="10"/>
          </p:nvPr>
        </p:nvSpPr>
        <p:spPr/>
        <p:txBody>
          <a:bodyPr/>
          <a:lstStyle/>
          <a:p>
            <a:fld id="{85473AFE-BFFF-9D40-AC96-BE05117950AA}" type="datetimeFigureOut">
              <a:rPr lang="en-US" smtClean="0"/>
              <a:t>5/8/2024</a:t>
            </a:fld>
            <a:endParaRPr lang="en-US"/>
          </a:p>
        </p:txBody>
      </p:sp>
      <p:sp>
        <p:nvSpPr>
          <p:cNvPr id="6" name="Footer Placeholder 5">
            <a:extLst>
              <a:ext uri="{FF2B5EF4-FFF2-40B4-BE49-F238E27FC236}">
                <a16:creationId xmlns:a16="http://schemas.microsoft.com/office/drawing/2014/main" id="{87DF6738-F36A-3AA1-32D5-B7F36E7826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1B02A2-1AFE-B381-481B-E0FE95C8FA57}"/>
              </a:ext>
            </a:extLst>
          </p:cNvPr>
          <p:cNvSpPr>
            <a:spLocks noGrp="1"/>
          </p:cNvSpPr>
          <p:nvPr>
            <p:ph type="sldNum" sz="quarter" idx="12"/>
          </p:nvPr>
        </p:nvSpPr>
        <p:spPr/>
        <p:txBody>
          <a:bodyPr/>
          <a:lstStyle/>
          <a:p>
            <a:fld id="{A5344B89-F0AD-314B-B784-8D7D9E7B9048}" type="slidenum">
              <a:rPr lang="en-US" smtClean="0"/>
              <a:t>‹#›</a:t>
            </a:fld>
            <a:endParaRPr lang="en-US"/>
          </a:p>
        </p:txBody>
      </p:sp>
    </p:spTree>
    <p:extLst>
      <p:ext uri="{BB962C8B-B14F-4D97-AF65-F5344CB8AC3E}">
        <p14:creationId xmlns:p14="http://schemas.microsoft.com/office/powerpoint/2010/main" val="2823509464"/>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28003-F515-BF66-E69C-8E4997BF2F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680FF30-976A-035F-8895-B82F9C9108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859241-60C5-5EE0-4DC9-1E4909891F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041B67-3C1A-8DF9-5313-2D5B61B475B2}"/>
              </a:ext>
            </a:extLst>
          </p:cNvPr>
          <p:cNvSpPr>
            <a:spLocks noGrp="1"/>
          </p:cNvSpPr>
          <p:nvPr>
            <p:ph type="dt" sz="half" idx="10"/>
          </p:nvPr>
        </p:nvSpPr>
        <p:spPr/>
        <p:txBody>
          <a:bodyPr/>
          <a:lstStyle/>
          <a:p>
            <a:fld id="{85473AFE-BFFF-9D40-AC96-BE05117950AA}" type="datetimeFigureOut">
              <a:rPr lang="en-US" smtClean="0"/>
              <a:t>5/8/2024</a:t>
            </a:fld>
            <a:endParaRPr lang="en-US"/>
          </a:p>
        </p:txBody>
      </p:sp>
      <p:sp>
        <p:nvSpPr>
          <p:cNvPr id="6" name="Footer Placeholder 5">
            <a:extLst>
              <a:ext uri="{FF2B5EF4-FFF2-40B4-BE49-F238E27FC236}">
                <a16:creationId xmlns:a16="http://schemas.microsoft.com/office/drawing/2014/main" id="{F25280C8-AF7C-9DB3-3B5F-E26F6504F6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FDB42E-EA08-C7AC-70D9-D0A04309E788}"/>
              </a:ext>
            </a:extLst>
          </p:cNvPr>
          <p:cNvSpPr>
            <a:spLocks noGrp="1"/>
          </p:cNvSpPr>
          <p:nvPr>
            <p:ph type="sldNum" sz="quarter" idx="12"/>
          </p:nvPr>
        </p:nvSpPr>
        <p:spPr/>
        <p:txBody>
          <a:bodyPr/>
          <a:lstStyle/>
          <a:p>
            <a:fld id="{A5344B89-F0AD-314B-B784-8D7D9E7B9048}" type="slidenum">
              <a:rPr lang="en-US" smtClean="0"/>
              <a:t>‹#›</a:t>
            </a:fld>
            <a:endParaRPr lang="en-US"/>
          </a:p>
        </p:txBody>
      </p:sp>
    </p:spTree>
    <p:extLst>
      <p:ext uri="{BB962C8B-B14F-4D97-AF65-F5344CB8AC3E}">
        <p14:creationId xmlns:p14="http://schemas.microsoft.com/office/powerpoint/2010/main" val="4204849511"/>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8CF259-085D-C6B0-9D6E-8AA8331C8A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6A73FB-FC4E-775C-B174-814165ABA7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3027BA-46E5-E33D-FE0E-A819EDA3E0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5473AFE-BFFF-9D40-AC96-BE05117950AA}" type="datetimeFigureOut">
              <a:rPr lang="en-US" smtClean="0"/>
              <a:t>5/8/2024</a:t>
            </a:fld>
            <a:endParaRPr lang="en-US"/>
          </a:p>
        </p:txBody>
      </p:sp>
      <p:sp>
        <p:nvSpPr>
          <p:cNvPr id="5" name="Footer Placeholder 4">
            <a:extLst>
              <a:ext uri="{FF2B5EF4-FFF2-40B4-BE49-F238E27FC236}">
                <a16:creationId xmlns:a16="http://schemas.microsoft.com/office/drawing/2014/main" id="{15F549F8-E85C-CAC2-A26F-B8468A9370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80131AE-4C34-B95A-3E86-A0069F280E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5344B89-F0AD-314B-B784-8D7D9E7B9048}" type="slidenum">
              <a:rPr lang="en-US" smtClean="0"/>
              <a:t>‹#›</a:t>
            </a:fld>
            <a:endParaRPr lang="en-US"/>
          </a:p>
        </p:txBody>
      </p:sp>
    </p:spTree>
    <p:extLst>
      <p:ext uri="{BB962C8B-B14F-4D97-AF65-F5344CB8AC3E}">
        <p14:creationId xmlns:p14="http://schemas.microsoft.com/office/powerpoint/2010/main" val="7401174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7.jpeg"/><Relationship Id="rId4" Type="http://schemas.openxmlformats.org/officeDocument/2006/relationships/image" Target="../media/image36.jpeg"/></Relationships>
</file>

<file path=ppt/slides/_rels/slide1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1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22.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descr="A satellite view of a body of water&#10;&#10;Description automatically generated">
            <a:extLst>
              <a:ext uri="{FF2B5EF4-FFF2-40B4-BE49-F238E27FC236}">
                <a16:creationId xmlns:a16="http://schemas.microsoft.com/office/drawing/2014/main" id="{7A24333C-0E42-0BD8-DECA-AF8870E5C832}"/>
              </a:ext>
            </a:extLst>
          </p:cNvPr>
          <p:cNvPicPr>
            <a:picLocks noChangeAspect="1"/>
          </p:cNvPicPr>
          <p:nvPr/>
        </p:nvPicPr>
        <p:blipFill rotWithShape="1">
          <a:blip r:embed="rId2"/>
          <a:srcRect t="8961" r="27608" b="131"/>
          <a:stretch/>
        </p:blipFill>
        <p:spPr>
          <a:xfrm>
            <a:off x="3523488" y="10"/>
            <a:ext cx="8668512" cy="6857990"/>
          </a:xfrm>
          <a:prstGeom prst="rect">
            <a:avLst/>
          </a:prstGeom>
        </p:spPr>
      </p:pic>
      <p:sp>
        <p:nvSpPr>
          <p:cNvPr id="28" name="Rectangle 27">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 name="Rectangle 3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59F42887-C6D5-2E96-7AE6-3B974F89FDFB}"/>
              </a:ext>
            </a:extLst>
          </p:cNvPr>
          <p:cNvSpPr txBox="1"/>
          <p:nvPr/>
        </p:nvSpPr>
        <p:spPr>
          <a:xfrm>
            <a:off x="138545" y="4675908"/>
            <a:ext cx="5672841"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Submitted by</a:t>
            </a:r>
            <a:r>
              <a:rPr lang="en-US" dirty="0"/>
              <a:t>: Group 2</a:t>
            </a:r>
          </a:p>
          <a:p>
            <a:r>
              <a:rPr lang="en-US" dirty="0"/>
              <a:t>Suman Shekhar, Smit Patel, Vishnu Sri Ranjan DR, </a:t>
            </a:r>
            <a:r>
              <a:rPr lang="en-US" dirty="0" err="1"/>
              <a:t>Yasasvi</a:t>
            </a:r>
            <a:r>
              <a:rPr lang="en-US" dirty="0"/>
              <a:t> Keerthi, Muhammad Talha Afzal, </a:t>
            </a:r>
            <a:r>
              <a:rPr lang="en-US" dirty="0" err="1"/>
              <a:t>Sravya</a:t>
            </a:r>
            <a:r>
              <a:rPr lang="en-US" dirty="0"/>
              <a:t> </a:t>
            </a:r>
            <a:r>
              <a:rPr lang="en-US" dirty="0" err="1"/>
              <a:t>Kangala</a:t>
            </a:r>
            <a:endParaRPr lang="en-US" dirty="0"/>
          </a:p>
          <a:p>
            <a:endParaRPr lang="en-US" dirty="0"/>
          </a:p>
          <a:p>
            <a:r>
              <a:rPr lang="en-US" b="1" dirty="0"/>
              <a:t>Guided by</a:t>
            </a:r>
            <a:r>
              <a:rPr lang="en-US" dirty="0"/>
              <a:t>: Professor </a:t>
            </a:r>
            <a:r>
              <a:rPr lang="en-US" dirty="0" err="1"/>
              <a:t>Arunesh</a:t>
            </a:r>
            <a:r>
              <a:rPr lang="en-US" dirty="0"/>
              <a:t> Sinha</a:t>
            </a:r>
          </a:p>
        </p:txBody>
      </p:sp>
      <p:sp>
        <p:nvSpPr>
          <p:cNvPr id="5" name="Title 1">
            <a:extLst>
              <a:ext uri="{FF2B5EF4-FFF2-40B4-BE49-F238E27FC236}">
                <a16:creationId xmlns:a16="http://schemas.microsoft.com/office/drawing/2014/main" id="{A8870835-0BF1-5947-585F-F3EE86F16ABE}"/>
              </a:ext>
            </a:extLst>
          </p:cNvPr>
          <p:cNvSpPr txBox="1">
            <a:spLocks/>
          </p:cNvSpPr>
          <p:nvPr/>
        </p:nvSpPr>
        <p:spPr>
          <a:xfrm>
            <a:off x="325109" y="1474409"/>
            <a:ext cx="6913558" cy="2298458"/>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3"/>
                </a:solidFill>
                <a:latin typeface="Boucherie Block"/>
                <a:ea typeface="+mj-lt"/>
                <a:cs typeface="+mj-lt"/>
              </a:rPr>
              <a:t>Classifying plankton with deep neural networks </a:t>
            </a:r>
            <a:endParaRPr lang="en-US" b="1" dirty="0">
              <a:solidFill>
                <a:schemeClr val="accent3"/>
              </a:solidFill>
              <a:latin typeface="Boucherie Block"/>
            </a:endParaRPr>
          </a:p>
        </p:txBody>
      </p:sp>
    </p:spTree>
    <p:extLst>
      <p:ext uri="{BB962C8B-B14F-4D97-AF65-F5344CB8AC3E}">
        <p14:creationId xmlns:p14="http://schemas.microsoft.com/office/powerpoint/2010/main" val="28099011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B3A2D1A-45FC-4F95-B150-1C13EF2F6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39C3C864-C625-4883-B868-9A4C470F4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291" y="3296652"/>
            <a:ext cx="12202113" cy="3561346"/>
          </a:xfrm>
          <a:custGeom>
            <a:avLst/>
            <a:gdLst>
              <a:gd name="connsiteX0" fmla="*/ 0 w 12202113"/>
              <a:gd name="connsiteY0" fmla="*/ 3188466 h 3188466"/>
              <a:gd name="connsiteX1" fmla="*/ 10116 w 12202113"/>
              <a:gd name="connsiteY1" fmla="*/ 2657641 h 3188466"/>
              <a:gd name="connsiteX2" fmla="*/ 10116 w 12202113"/>
              <a:gd name="connsiteY2" fmla="*/ 0 h 3188466"/>
              <a:gd name="connsiteX3" fmla="*/ 12202113 w 12202113"/>
              <a:gd name="connsiteY3" fmla="*/ 0 h 3188466"/>
              <a:gd name="connsiteX4" fmla="*/ 12202113 w 12202113"/>
              <a:gd name="connsiteY4" fmla="*/ 2879832 h 3188466"/>
              <a:gd name="connsiteX5" fmla="*/ 12198167 w 12202113"/>
              <a:gd name="connsiteY5" fmla="*/ 2880360 h 3188466"/>
              <a:gd name="connsiteX6" fmla="*/ 12122128 w 12202113"/>
              <a:gd name="connsiteY6" fmla="*/ 2887194 h 3188466"/>
              <a:gd name="connsiteX7" fmla="*/ 12028868 w 12202113"/>
              <a:gd name="connsiteY7" fmla="*/ 2911786 h 3188466"/>
              <a:gd name="connsiteX8" fmla="*/ 11995238 w 12202113"/>
              <a:gd name="connsiteY8" fmla="*/ 2914090 h 3188466"/>
              <a:gd name="connsiteX9" fmla="*/ 11996460 w 12202113"/>
              <a:gd name="connsiteY9" fmla="*/ 2918442 h 3188466"/>
              <a:gd name="connsiteX10" fmla="*/ 11983968 w 12202113"/>
              <a:gd name="connsiteY10" fmla="*/ 2918762 h 3188466"/>
              <a:gd name="connsiteX11" fmla="*/ 11956084 w 12202113"/>
              <a:gd name="connsiteY11" fmla="*/ 2918868 h 3188466"/>
              <a:gd name="connsiteX12" fmla="*/ 11872586 w 12202113"/>
              <a:gd name="connsiteY12" fmla="*/ 2920076 h 3188466"/>
              <a:gd name="connsiteX13" fmla="*/ 11849804 w 12202113"/>
              <a:gd name="connsiteY13" fmla="*/ 2928420 h 3188466"/>
              <a:gd name="connsiteX14" fmla="*/ 11828254 w 12202113"/>
              <a:gd name="connsiteY14" fmla="*/ 2928551 h 3188466"/>
              <a:gd name="connsiteX15" fmla="*/ 11703277 w 12202113"/>
              <a:gd name="connsiteY15" fmla="*/ 2939735 h 3188466"/>
              <a:gd name="connsiteX16" fmla="*/ 11686094 w 12202113"/>
              <a:gd name="connsiteY16" fmla="*/ 2940570 h 3188466"/>
              <a:gd name="connsiteX17" fmla="*/ 11676788 w 12202113"/>
              <a:gd name="connsiteY17" fmla="*/ 2944321 h 3188466"/>
              <a:gd name="connsiteX18" fmla="*/ 11643464 w 12202113"/>
              <a:gd name="connsiteY18" fmla="*/ 2945066 h 3188466"/>
              <a:gd name="connsiteX19" fmla="*/ 11641922 w 12202113"/>
              <a:gd name="connsiteY19" fmla="*/ 2947200 h 3188466"/>
              <a:gd name="connsiteX20" fmla="*/ 11532386 w 12202113"/>
              <a:gd name="connsiteY20" fmla="*/ 2965529 h 3188466"/>
              <a:gd name="connsiteX21" fmla="*/ 11513619 w 12202113"/>
              <a:gd name="connsiteY21" fmla="*/ 2968556 h 3188466"/>
              <a:gd name="connsiteX22" fmla="*/ 11497404 w 12202113"/>
              <a:gd name="connsiteY22" fmla="*/ 2967639 h 3188466"/>
              <a:gd name="connsiteX23" fmla="*/ 11407630 w 12202113"/>
              <a:gd name="connsiteY23" fmla="*/ 2970255 h 3188466"/>
              <a:gd name="connsiteX24" fmla="*/ 11386276 w 12202113"/>
              <a:gd name="connsiteY24" fmla="*/ 2968648 h 3188466"/>
              <a:gd name="connsiteX25" fmla="*/ 11377296 w 12202113"/>
              <a:gd name="connsiteY25" fmla="*/ 2965257 h 3188466"/>
              <a:gd name="connsiteX26" fmla="*/ 11342536 w 12202113"/>
              <a:gd name="connsiteY26" fmla="*/ 2971666 h 3188466"/>
              <a:gd name="connsiteX27" fmla="*/ 11288902 w 12202113"/>
              <a:gd name="connsiteY27" fmla="*/ 2976058 h 3188466"/>
              <a:gd name="connsiteX28" fmla="*/ 11263411 w 12202113"/>
              <a:gd name="connsiteY28" fmla="*/ 2979228 h 3188466"/>
              <a:gd name="connsiteX29" fmla="*/ 11242843 w 12202113"/>
              <a:gd name="connsiteY29" fmla="*/ 2977303 h 3188466"/>
              <a:gd name="connsiteX30" fmla="*/ 11125798 w 12202113"/>
              <a:gd name="connsiteY30" fmla="*/ 2976816 h 3188466"/>
              <a:gd name="connsiteX31" fmla="*/ 11098884 w 12202113"/>
              <a:gd name="connsiteY31" fmla="*/ 2973758 h 3188466"/>
              <a:gd name="connsiteX32" fmla="*/ 11086128 w 12202113"/>
              <a:gd name="connsiteY32" fmla="*/ 2967663 h 3188466"/>
              <a:gd name="connsiteX33" fmla="*/ 11076132 w 12202113"/>
              <a:gd name="connsiteY33" fmla="*/ 2969836 h 3188466"/>
              <a:gd name="connsiteX34" fmla="*/ 11005337 w 12202113"/>
              <a:gd name="connsiteY34" fmla="*/ 2970053 h 3188466"/>
              <a:gd name="connsiteX35" fmla="*/ 10959154 w 12202113"/>
              <a:gd name="connsiteY35" fmla="*/ 2970750 h 3188466"/>
              <a:gd name="connsiteX36" fmla="*/ 10956347 w 12202113"/>
              <a:gd name="connsiteY36" fmla="*/ 2979118 h 3188466"/>
              <a:gd name="connsiteX37" fmla="*/ 10915223 w 12202113"/>
              <a:gd name="connsiteY37" fmla="*/ 2982099 h 3188466"/>
              <a:gd name="connsiteX38" fmla="*/ 10871398 w 12202113"/>
              <a:gd name="connsiteY38" fmla="*/ 2976728 h 3188466"/>
              <a:gd name="connsiteX39" fmla="*/ 10819743 w 12202113"/>
              <a:gd name="connsiteY39" fmla="*/ 2977481 h 3188466"/>
              <a:gd name="connsiteX40" fmla="*/ 10788834 w 12202113"/>
              <a:gd name="connsiteY40" fmla="*/ 2977840 h 3188466"/>
              <a:gd name="connsiteX41" fmla="*/ 10707711 w 12202113"/>
              <a:gd name="connsiteY41" fmla="*/ 2985644 h 3188466"/>
              <a:gd name="connsiteX42" fmla="*/ 10576086 w 12202113"/>
              <a:gd name="connsiteY42" fmla="*/ 3015319 h 3188466"/>
              <a:gd name="connsiteX43" fmla="*/ 10534761 w 12202113"/>
              <a:gd name="connsiteY43" fmla="*/ 3019524 h 3188466"/>
              <a:gd name="connsiteX44" fmla="*/ 10527537 w 12202113"/>
              <a:gd name="connsiteY44" fmla="*/ 3017814 h 3188466"/>
              <a:gd name="connsiteX45" fmla="*/ 10321799 w 12202113"/>
              <a:gd name="connsiteY45" fmla="*/ 3035635 h 3188466"/>
              <a:gd name="connsiteX46" fmla="*/ 10284989 w 12202113"/>
              <a:gd name="connsiteY46" fmla="*/ 3036679 h 3188466"/>
              <a:gd name="connsiteX47" fmla="*/ 10257423 w 12202113"/>
              <a:gd name="connsiteY47" fmla="*/ 3036027 h 3188466"/>
              <a:gd name="connsiteX48" fmla="*/ 10191450 w 12202113"/>
              <a:gd name="connsiteY48" fmla="*/ 3041963 h 3188466"/>
              <a:gd name="connsiteX49" fmla="*/ 10083845 w 12202113"/>
              <a:gd name="connsiteY49" fmla="*/ 3054978 h 3188466"/>
              <a:gd name="connsiteX50" fmla="*/ 10060611 w 12202113"/>
              <a:gd name="connsiteY50" fmla="*/ 3057035 h 3188466"/>
              <a:gd name="connsiteX51" fmla="*/ 10039363 w 12202113"/>
              <a:gd name="connsiteY51" fmla="*/ 3055961 h 3188466"/>
              <a:gd name="connsiteX52" fmla="*/ 10033322 w 12202113"/>
              <a:gd name="connsiteY52" fmla="*/ 3053238 h 3188466"/>
              <a:gd name="connsiteX53" fmla="*/ 10020337 w 12202113"/>
              <a:gd name="connsiteY53" fmla="*/ 3053912 h 3188466"/>
              <a:gd name="connsiteX54" fmla="*/ 10016616 w 12202113"/>
              <a:gd name="connsiteY54" fmla="*/ 3053498 h 3188466"/>
              <a:gd name="connsiteX55" fmla="*/ 9995549 w 12202113"/>
              <a:gd name="connsiteY55" fmla="*/ 3051719 h 3188466"/>
              <a:gd name="connsiteX56" fmla="*/ 9957212 w 12202113"/>
              <a:gd name="connsiteY56" fmla="*/ 3062663 h 3188466"/>
              <a:gd name="connsiteX57" fmla="*/ 9904584 w 12202113"/>
              <a:gd name="connsiteY57" fmla="*/ 3063999 h 3188466"/>
              <a:gd name="connsiteX58" fmla="*/ 9713857 w 12202113"/>
              <a:gd name="connsiteY58" fmla="*/ 3087955 h 3188466"/>
              <a:gd name="connsiteX59" fmla="*/ 9678879 w 12202113"/>
              <a:gd name="connsiteY59" fmla="*/ 3079676 h 3188466"/>
              <a:gd name="connsiteX60" fmla="*/ 9598760 w 12202113"/>
              <a:gd name="connsiteY60" fmla="*/ 3085228 h 3188466"/>
              <a:gd name="connsiteX61" fmla="*/ 9488796 w 12202113"/>
              <a:gd name="connsiteY61" fmla="*/ 3115384 h 3188466"/>
              <a:gd name="connsiteX62" fmla="*/ 9341972 w 12202113"/>
              <a:gd name="connsiteY62" fmla="*/ 3126583 h 3188466"/>
              <a:gd name="connsiteX63" fmla="*/ 9333795 w 12202113"/>
              <a:gd name="connsiteY63" fmla="*/ 3132083 h 3188466"/>
              <a:gd name="connsiteX64" fmla="*/ 9321736 w 12202113"/>
              <a:gd name="connsiteY64" fmla="*/ 3135834 h 3188466"/>
              <a:gd name="connsiteX65" fmla="*/ 9319405 w 12202113"/>
              <a:gd name="connsiteY65" fmla="*/ 3135561 h 3188466"/>
              <a:gd name="connsiteX66" fmla="*/ 9302847 w 12202113"/>
              <a:gd name="connsiteY66" fmla="*/ 3137746 h 3188466"/>
              <a:gd name="connsiteX67" fmla="*/ 9300930 w 12202113"/>
              <a:gd name="connsiteY67" fmla="*/ 3139687 h 3188466"/>
              <a:gd name="connsiteX68" fmla="*/ 9290106 w 12202113"/>
              <a:gd name="connsiteY68" fmla="*/ 3141645 h 3188466"/>
              <a:gd name="connsiteX69" fmla="*/ 9270220 w 12202113"/>
              <a:gd name="connsiteY69" fmla="*/ 3146737 h 3188466"/>
              <a:gd name="connsiteX70" fmla="*/ 9265150 w 12202113"/>
              <a:gd name="connsiteY70" fmla="*/ 3146531 h 3188466"/>
              <a:gd name="connsiteX71" fmla="*/ 9233057 w 12202113"/>
              <a:gd name="connsiteY71" fmla="*/ 3152408 h 3188466"/>
              <a:gd name="connsiteX72" fmla="*/ 9231974 w 12202113"/>
              <a:gd name="connsiteY72" fmla="*/ 3151938 h 3188466"/>
              <a:gd name="connsiteX73" fmla="*/ 9220130 w 12202113"/>
              <a:gd name="connsiteY73" fmla="*/ 3151189 h 3188466"/>
              <a:gd name="connsiteX74" fmla="*/ 9198955 w 12202113"/>
              <a:gd name="connsiteY74" fmla="*/ 3151015 h 3188466"/>
              <a:gd name="connsiteX75" fmla="*/ 9142196 w 12202113"/>
              <a:gd name="connsiteY75" fmla="*/ 3143802 h 3188466"/>
              <a:gd name="connsiteX76" fmla="*/ 9108665 w 12202113"/>
              <a:gd name="connsiteY76" fmla="*/ 3149868 h 3188466"/>
              <a:gd name="connsiteX77" fmla="*/ 9014086 w 12202113"/>
              <a:gd name="connsiteY77" fmla="*/ 3150791 h 3188466"/>
              <a:gd name="connsiteX78" fmla="*/ 8915037 w 12202113"/>
              <a:gd name="connsiteY78" fmla="*/ 3140020 h 3188466"/>
              <a:gd name="connsiteX79" fmla="*/ 8815667 w 12202113"/>
              <a:gd name="connsiteY79" fmla="*/ 3138606 h 3188466"/>
              <a:gd name="connsiteX80" fmla="*/ 8779688 w 12202113"/>
              <a:gd name="connsiteY80" fmla="*/ 3138895 h 3188466"/>
              <a:gd name="connsiteX81" fmla="*/ 8715556 w 12202113"/>
              <a:gd name="connsiteY81" fmla="*/ 3135878 h 3188466"/>
              <a:gd name="connsiteX82" fmla="*/ 8686183 w 12202113"/>
              <a:gd name="connsiteY82" fmla="*/ 3132307 h 3188466"/>
              <a:gd name="connsiteX83" fmla="*/ 8684895 w 12202113"/>
              <a:gd name="connsiteY83" fmla="*/ 3132527 h 3188466"/>
              <a:gd name="connsiteX84" fmla="*/ 8682270 w 12202113"/>
              <a:gd name="connsiteY84" fmla="*/ 3130989 h 3188466"/>
              <a:gd name="connsiteX85" fmla="*/ 8676836 w 12202113"/>
              <a:gd name="connsiteY85" fmla="*/ 3130278 h 3188466"/>
              <a:gd name="connsiteX86" fmla="*/ 8662002 w 12202113"/>
              <a:gd name="connsiteY86" fmla="*/ 3130735 h 3188466"/>
              <a:gd name="connsiteX87" fmla="*/ 8656423 w 12202113"/>
              <a:gd name="connsiteY87" fmla="*/ 3131304 h 3188466"/>
              <a:gd name="connsiteX88" fmla="*/ 8648261 w 12202113"/>
              <a:gd name="connsiteY88" fmla="*/ 3131294 h 3188466"/>
              <a:gd name="connsiteX89" fmla="*/ 8648057 w 12202113"/>
              <a:gd name="connsiteY89" fmla="*/ 3131167 h 3188466"/>
              <a:gd name="connsiteX90" fmla="*/ 8640412 w 12202113"/>
              <a:gd name="connsiteY90" fmla="*/ 3131403 h 3188466"/>
              <a:gd name="connsiteX91" fmla="*/ 8603003 w 12202113"/>
              <a:gd name="connsiteY91" fmla="*/ 3134155 h 3188466"/>
              <a:gd name="connsiteX92" fmla="*/ 8553571 w 12202113"/>
              <a:gd name="connsiteY92" fmla="*/ 3122125 h 3188466"/>
              <a:gd name="connsiteX93" fmla="*/ 8533128 w 12202113"/>
              <a:gd name="connsiteY93" fmla="*/ 3120039 h 3188466"/>
              <a:gd name="connsiteX94" fmla="*/ 8522209 w 12202113"/>
              <a:gd name="connsiteY94" fmla="*/ 3118252 h 3188466"/>
              <a:gd name="connsiteX95" fmla="*/ 8521532 w 12202113"/>
              <a:gd name="connsiteY95" fmla="*/ 3117705 h 3188466"/>
              <a:gd name="connsiteX96" fmla="*/ 8485667 w 12202113"/>
              <a:gd name="connsiteY96" fmla="*/ 3120406 h 3188466"/>
              <a:gd name="connsiteX97" fmla="*/ 8480905 w 12202113"/>
              <a:gd name="connsiteY97" fmla="*/ 3119749 h 3188466"/>
              <a:gd name="connsiteX98" fmla="*/ 8457530 w 12202113"/>
              <a:gd name="connsiteY98" fmla="*/ 3122810 h 3188466"/>
              <a:gd name="connsiteX99" fmla="*/ 8445451 w 12202113"/>
              <a:gd name="connsiteY99" fmla="*/ 3123697 h 3188466"/>
              <a:gd name="connsiteX100" fmla="*/ 8442039 w 12202113"/>
              <a:gd name="connsiteY100" fmla="*/ 3125378 h 3188466"/>
              <a:gd name="connsiteX101" fmla="*/ 8424215 w 12202113"/>
              <a:gd name="connsiteY101" fmla="*/ 3125963 h 3188466"/>
              <a:gd name="connsiteX102" fmla="*/ 8422165 w 12202113"/>
              <a:gd name="connsiteY102" fmla="*/ 3125491 h 3188466"/>
              <a:gd name="connsiteX103" fmla="*/ 8407465 w 12202113"/>
              <a:gd name="connsiteY103" fmla="*/ 3127979 h 3188466"/>
              <a:gd name="connsiteX104" fmla="*/ 8395146 w 12202113"/>
              <a:gd name="connsiteY104" fmla="*/ 3132488 h 3188466"/>
              <a:gd name="connsiteX105" fmla="*/ 8243538 w 12202113"/>
              <a:gd name="connsiteY105" fmla="*/ 3129873 h 3188466"/>
              <a:gd name="connsiteX106" fmla="*/ 8112685 w 12202113"/>
              <a:gd name="connsiteY106" fmla="*/ 3148698 h 3188466"/>
              <a:gd name="connsiteX107" fmla="*/ 8026741 w 12202113"/>
              <a:gd name="connsiteY107" fmla="*/ 3154015 h 3188466"/>
              <a:gd name="connsiteX108" fmla="*/ 8030400 w 12202113"/>
              <a:gd name="connsiteY108" fmla="*/ 3146736 h 3188466"/>
              <a:gd name="connsiteX109" fmla="*/ 8002987 w 12202113"/>
              <a:gd name="connsiteY109" fmla="*/ 3135663 h 3188466"/>
              <a:gd name="connsiteX110" fmla="*/ 7798568 w 12202113"/>
              <a:gd name="connsiteY110" fmla="*/ 3141249 h 3188466"/>
              <a:gd name="connsiteX111" fmla="*/ 7746353 w 12202113"/>
              <a:gd name="connsiteY111" fmla="*/ 3137755 h 3188466"/>
              <a:gd name="connsiteX112" fmla="*/ 7700395 w 12202113"/>
              <a:gd name="connsiteY112" fmla="*/ 3144729 h 3188466"/>
              <a:gd name="connsiteX113" fmla="*/ 7681335 w 12202113"/>
              <a:gd name="connsiteY113" fmla="*/ 3141120 h 3188466"/>
              <a:gd name="connsiteX114" fmla="*/ 7678044 w 12202113"/>
              <a:gd name="connsiteY114" fmla="*/ 3140387 h 3188466"/>
              <a:gd name="connsiteX115" fmla="*/ 7664890 w 12202113"/>
              <a:gd name="connsiteY115" fmla="*/ 3139855 h 3188466"/>
              <a:gd name="connsiteX116" fmla="*/ 7661183 w 12202113"/>
              <a:gd name="connsiteY116" fmla="*/ 3136706 h 3188466"/>
              <a:gd name="connsiteX117" fmla="*/ 7641383 w 12202113"/>
              <a:gd name="connsiteY117" fmla="*/ 3133755 h 3188466"/>
              <a:gd name="connsiteX118" fmla="*/ 7617169 w 12202113"/>
              <a:gd name="connsiteY118" fmla="*/ 3133614 h 3188466"/>
              <a:gd name="connsiteX119" fmla="*/ 7531143 w 12202113"/>
              <a:gd name="connsiteY119" fmla="*/ 3132781 h 3188466"/>
              <a:gd name="connsiteX120" fmla="*/ 7517113 w 12202113"/>
              <a:gd name="connsiteY120" fmla="*/ 3134483 h 3188466"/>
              <a:gd name="connsiteX121" fmla="*/ 7471320 w 12202113"/>
              <a:gd name="connsiteY121" fmla="*/ 3131645 h 3188466"/>
              <a:gd name="connsiteX122" fmla="*/ 7430512 w 12202113"/>
              <a:gd name="connsiteY122" fmla="*/ 3131007 h 3188466"/>
              <a:gd name="connsiteX123" fmla="*/ 7404071 w 12202113"/>
              <a:gd name="connsiteY123" fmla="*/ 3132361 h 3188466"/>
              <a:gd name="connsiteX124" fmla="*/ 7397140 w 12202113"/>
              <a:gd name="connsiteY124" fmla="*/ 3131239 h 3188466"/>
              <a:gd name="connsiteX125" fmla="*/ 7370514 w 12202113"/>
              <a:gd name="connsiteY125" fmla="*/ 3130516 h 3188466"/>
              <a:gd name="connsiteX126" fmla="*/ 7356953 w 12202113"/>
              <a:gd name="connsiteY126" fmla="*/ 3132179 h 3188466"/>
              <a:gd name="connsiteX127" fmla="*/ 7343567 w 12202113"/>
              <a:gd name="connsiteY127" fmla="*/ 3128350 h 3188466"/>
              <a:gd name="connsiteX128" fmla="*/ 7340295 w 12202113"/>
              <a:gd name="connsiteY128" fmla="*/ 3125545 h 3188466"/>
              <a:gd name="connsiteX129" fmla="*/ 7321348 w 12202113"/>
              <a:gd name="connsiteY129" fmla="*/ 3126804 h 3188466"/>
              <a:gd name="connsiteX130" fmla="*/ 7305815 w 12202113"/>
              <a:gd name="connsiteY130" fmla="*/ 3124063 h 3188466"/>
              <a:gd name="connsiteX131" fmla="*/ 7292274 w 12202113"/>
              <a:gd name="connsiteY131" fmla="*/ 3125855 h 3188466"/>
              <a:gd name="connsiteX132" fmla="*/ 7286654 w 12202113"/>
              <a:gd name="connsiteY132" fmla="*/ 3125451 h 3188466"/>
              <a:gd name="connsiteX133" fmla="*/ 7272685 w 12202113"/>
              <a:gd name="connsiteY133" fmla="*/ 3124094 h 3188466"/>
              <a:gd name="connsiteX134" fmla="*/ 7248584 w 12202113"/>
              <a:gd name="connsiteY134" fmla="*/ 3121080 h 3188466"/>
              <a:gd name="connsiteX135" fmla="*/ 7241065 w 12202113"/>
              <a:gd name="connsiteY135" fmla="*/ 3120661 h 3188466"/>
              <a:gd name="connsiteX136" fmla="*/ 7224696 w 12202113"/>
              <a:gd name="connsiteY136" fmla="*/ 3116051 h 3188466"/>
              <a:gd name="connsiteX137" fmla="*/ 7193009 w 12202113"/>
              <a:gd name="connsiteY137" fmla="*/ 3112108 h 3188466"/>
              <a:gd name="connsiteX138" fmla="*/ 7137220 w 12202113"/>
              <a:gd name="connsiteY138" fmla="*/ 3098354 h 3188466"/>
              <a:gd name="connsiteX139" fmla="*/ 7104427 w 12202113"/>
              <a:gd name="connsiteY139" fmla="*/ 3091790 h 3188466"/>
              <a:gd name="connsiteX140" fmla="*/ 7082240 w 12202113"/>
              <a:gd name="connsiteY140" fmla="*/ 3085740 h 3188466"/>
              <a:gd name="connsiteX141" fmla="*/ 7016754 w 12202113"/>
              <a:gd name="connsiteY141" fmla="*/ 3077196 h 3188466"/>
              <a:gd name="connsiteX142" fmla="*/ 6904436 w 12202113"/>
              <a:gd name="connsiteY142" fmla="*/ 3065900 h 3188466"/>
              <a:gd name="connsiteX143" fmla="*/ 6881434 w 12202113"/>
              <a:gd name="connsiteY143" fmla="*/ 3062865 h 3188466"/>
              <a:gd name="connsiteX144" fmla="*/ 6865273 w 12202113"/>
              <a:gd name="connsiteY144" fmla="*/ 3057749 h 3188466"/>
              <a:gd name="connsiteX145" fmla="*/ 6864671 w 12202113"/>
              <a:gd name="connsiteY145" fmla="*/ 3054378 h 3188466"/>
              <a:gd name="connsiteX146" fmla="*/ 6852599 w 12202113"/>
              <a:gd name="connsiteY146" fmla="*/ 3052306 h 3188466"/>
              <a:gd name="connsiteX147" fmla="*/ 6850143 w 12202113"/>
              <a:gd name="connsiteY147" fmla="*/ 3051232 h 3188466"/>
              <a:gd name="connsiteX148" fmla="*/ 6835301 w 12202113"/>
              <a:gd name="connsiteY148" fmla="*/ 3045593 h 3188466"/>
              <a:gd name="connsiteX149" fmla="*/ 6784871 w 12202113"/>
              <a:gd name="connsiteY149" fmla="*/ 3046562 h 3188466"/>
              <a:gd name="connsiteX150" fmla="*/ 6738245 w 12202113"/>
              <a:gd name="connsiteY150" fmla="*/ 3037055 h 3188466"/>
              <a:gd name="connsiteX151" fmla="*/ 6537703 w 12202113"/>
              <a:gd name="connsiteY151" fmla="*/ 3017736 h 3188466"/>
              <a:gd name="connsiteX152" fmla="*/ 6521858 w 12202113"/>
              <a:gd name="connsiteY152" fmla="*/ 3004158 h 3188466"/>
              <a:gd name="connsiteX153" fmla="*/ 6445069 w 12202113"/>
              <a:gd name="connsiteY153" fmla="*/ 2992470 h 3188466"/>
              <a:gd name="connsiteX154" fmla="*/ 6302447 w 12202113"/>
              <a:gd name="connsiteY154" fmla="*/ 2994274 h 3188466"/>
              <a:gd name="connsiteX155" fmla="*/ 6160029 w 12202113"/>
              <a:gd name="connsiteY155" fmla="*/ 2973666 h 3188466"/>
              <a:gd name="connsiteX156" fmla="*/ 6144046 w 12202113"/>
              <a:gd name="connsiteY156" fmla="*/ 2976380 h 3188466"/>
              <a:gd name="connsiteX157" fmla="*/ 6127670 w 12202113"/>
              <a:gd name="connsiteY157" fmla="*/ 2976929 h 3188466"/>
              <a:gd name="connsiteX158" fmla="*/ 6126155 w 12202113"/>
              <a:gd name="connsiteY158" fmla="*/ 2976245 h 3188466"/>
              <a:gd name="connsiteX159" fmla="*/ 6108575 w 12202113"/>
              <a:gd name="connsiteY159" fmla="*/ 2974651 h 3188466"/>
              <a:gd name="connsiteX160" fmla="*/ 6103746 w 12202113"/>
              <a:gd name="connsiteY160" fmla="*/ 2975803 h 3188466"/>
              <a:gd name="connsiteX161" fmla="*/ 6091377 w 12202113"/>
              <a:gd name="connsiteY161" fmla="*/ 2975180 h 3188466"/>
              <a:gd name="connsiteX162" fmla="*/ 6066183 w 12202113"/>
              <a:gd name="connsiteY162" fmla="*/ 2975222 h 3188466"/>
              <a:gd name="connsiteX163" fmla="*/ 6063287 w 12202113"/>
              <a:gd name="connsiteY163" fmla="*/ 2974353 h 3188466"/>
              <a:gd name="connsiteX164" fmla="*/ 6054813 w 12202113"/>
              <a:gd name="connsiteY164" fmla="*/ 2974911 h 3188466"/>
              <a:gd name="connsiteX165" fmla="*/ 6050809 w 12202113"/>
              <a:gd name="connsiteY165" fmla="*/ 2973985 h 3188466"/>
              <a:gd name="connsiteX166" fmla="*/ 6013979 w 12202113"/>
              <a:gd name="connsiteY166" fmla="*/ 2974553 h 3188466"/>
              <a:gd name="connsiteX167" fmla="*/ 6013800 w 12202113"/>
              <a:gd name="connsiteY167" fmla="*/ 2973973 h 3188466"/>
              <a:gd name="connsiteX168" fmla="*/ 6004866 w 12202113"/>
              <a:gd name="connsiteY168" fmla="*/ 2971570 h 3188466"/>
              <a:gd name="connsiteX169" fmla="*/ 5987036 w 12202113"/>
              <a:gd name="connsiteY169" fmla="*/ 2968315 h 3188466"/>
              <a:gd name="connsiteX170" fmla="*/ 5950027 w 12202113"/>
              <a:gd name="connsiteY170" fmla="*/ 2953546 h 3188466"/>
              <a:gd name="connsiteX171" fmla="*/ 5911668 w 12202113"/>
              <a:gd name="connsiteY171" fmla="*/ 2954074 h 3188466"/>
              <a:gd name="connsiteX172" fmla="*/ 5904110 w 12202113"/>
              <a:gd name="connsiteY172" fmla="*/ 2953861 h 3188466"/>
              <a:gd name="connsiteX173" fmla="*/ 5904026 w 12202113"/>
              <a:gd name="connsiteY173" fmla="*/ 2953724 h 3188466"/>
              <a:gd name="connsiteX174" fmla="*/ 5896189 w 12202113"/>
              <a:gd name="connsiteY174" fmla="*/ 2953236 h 3188466"/>
              <a:gd name="connsiteX175" fmla="*/ 5890331 w 12202113"/>
              <a:gd name="connsiteY175" fmla="*/ 2953471 h 3188466"/>
              <a:gd name="connsiteX176" fmla="*/ 5875672 w 12202113"/>
              <a:gd name="connsiteY176" fmla="*/ 2953056 h 3188466"/>
              <a:gd name="connsiteX177" fmla="*/ 5871070 w 12202113"/>
              <a:gd name="connsiteY177" fmla="*/ 2952035 h 3188466"/>
              <a:gd name="connsiteX178" fmla="*/ 5869888 w 12202113"/>
              <a:gd name="connsiteY178" fmla="*/ 2950364 h 3188466"/>
              <a:gd name="connsiteX179" fmla="*/ 5868461 w 12202113"/>
              <a:gd name="connsiteY179" fmla="*/ 2950506 h 3188466"/>
              <a:gd name="connsiteX180" fmla="*/ 5843343 w 12202113"/>
              <a:gd name="connsiteY180" fmla="*/ 2945262 h 3188466"/>
              <a:gd name="connsiteX181" fmla="*/ 5784331 w 12202113"/>
              <a:gd name="connsiteY181" fmla="*/ 2938531 h 3188466"/>
              <a:gd name="connsiteX182" fmla="*/ 5749498 w 12202113"/>
              <a:gd name="connsiteY182" fmla="*/ 2936713 h 3188466"/>
              <a:gd name="connsiteX183" fmla="*/ 5655214 w 12202113"/>
              <a:gd name="connsiteY183" fmla="*/ 2929503 h 3188466"/>
              <a:gd name="connsiteX184" fmla="*/ 5561446 w 12202113"/>
              <a:gd name="connsiteY184" fmla="*/ 2920575 h 3188466"/>
              <a:gd name="connsiteX185" fmla="*/ 5519456 w 12202113"/>
              <a:gd name="connsiteY185" fmla="*/ 2906631 h 3188466"/>
              <a:gd name="connsiteX186" fmla="*/ 5514099 w 12202113"/>
              <a:gd name="connsiteY186" fmla="*/ 2906097 h 3188466"/>
              <a:gd name="connsiteX187" fmla="*/ 5499273 w 12202113"/>
              <a:gd name="connsiteY187" fmla="*/ 2907057 h 3188466"/>
              <a:gd name="connsiteX188" fmla="*/ 5493664 w 12202113"/>
              <a:gd name="connsiteY188" fmla="*/ 2907817 h 3188466"/>
              <a:gd name="connsiteX189" fmla="*/ 5485530 w 12202113"/>
              <a:gd name="connsiteY189" fmla="*/ 2908080 h 3188466"/>
              <a:gd name="connsiteX190" fmla="*/ 5485337 w 12202113"/>
              <a:gd name="connsiteY190" fmla="*/ 2907959 h 3188466"/>
              <a:gd name="connsiteX191" fmla="*/ 5477696 w 12202113"/>
              <a:gd name="connsiteY191" fmla="*/ 2908455 h 3188466"/>
              <a:gd name="connsiteX192" fmla="*/ 5440170 w 12202113"/>
              <a:gd name="connsiteY192" fmla="*/ 2912482 h 3188466"/>
              <a:gd name="connsiteX193" fmla="*/ 5391911 w 12202113"/>
              <a:gd name="connsiteY193" fmla="*/ 2902040 h 3188466"/>
              <a:gd name="connsiteX194" fmla="*/ 5371708 w 12202113"/>
              <a:gd name="connsiteY194" fmla="*/ 2900629 h 3188466"/>
              <a:gd name="connsiteX195" fmla="*/ 5360976 w 12202113"/>
              <a:gd name="connsiteY195" fmla="*/ 2899197 h 3188466"/>
              <a:gd name="connsiteX196" fmla="*/ 5360345 w 12202113"/>
              <a:gd name="connsiteY196" fmla="*/ 2898671 h 3188466"/>
              <a:gd name="connsiteX197" fmla="*/ 5324367 w 12202113"/>
              <a:gd name="connsiteY197" fmla="*/ 2902593 h 3188466"/>
              <a:gd name="connsiteX198" fmla="*/ 5319673 w 12202113"/>
              <a:gd name="connsiteY198" fmla="*/ 2902094 h 3188466"/>
              <a:gd name="connsiteX199" fmla="*/ 5296114 w 12202113"/>
              <a:gd name="connsiteY199" fmla="*/ 2905958 h 3188466"/>
              <a:gd name="connsiteX200" fmla="*/ 5283999 w 12202113"/>
              <a:gd name="connsiteY200" fmla="*/ 2907258 h 3188466"/>
              <a:gd name="connsiteX201" fmla="*/ 5280460 w 12202113"/>
              <a:gd name="connsiteY201" fmla="*/ 2909063 h 3188466"/>
              <a:gd name="connsiteX202" fmla="*/ 5262637 w 12202113"/>
              <a:gd name="connsiteY202" fmla="*/ 2910250 h 3188466"/>
              <a:gd name="connsiteX203" fmla="*/ 5260635 w 12202113"/>
              <a:gd name="connsiteY203" fmla="*/ 2909845 h 3188466"/>
              <a:gd name="connsiteX204" fmla="*/ 5245770 w 12202113"/>
              <a:gd name="connsiteY204" fmla="*/ 2912842 h 3188466"/>
              <a:gd name="connsiteX205" fmla="*/ 5233108 w 12202113"/>
              <a:gd name="connsiteY205" fmla="*/ 2917794 h 3188466"/>
              <a:gd name="connsiteX206" fmla="*/ 5082201 w 12202113"/>
              <a:gd name="connsiteY206" fmla="*/ 2920260 h 3188466"/>
              <a:gd name="connsiteX207" fmla="*/ 4939211 w 12202113"/>
              <a:gd name="connsiteY207" fmla="*/ 2931760 h 3188466"/>
              <a:gd name="connsiteX208" fmla="*/ 4794309 w 12202113"/>
              <a:gd name="connsiteY208" fmla="*/ 2937227 h 3188466"/>
              <a:gd name="connsiteX209" fmla="*/ 4637676 w 12202113"/>
              <a:gd name="connsiteY209" fmla="*/ 2946666 h 3188466"/>
              <a:gd name="connsiteX210" fmla="*/ 4585922 w 12202113"/>
              <a:gd name="connsiteY210" fmla="*/ 2944906 h 3188466"/>
              <a:gd name="connsiteX211" fmla="*/ 4539516 w 12202113"/>
              <a:gd name="connsiteY211" fmla="*/ 2953466 h 3188466"/>
              <a:gd name="connsiteX212" fmla="*/ 4520819 w 12202113"/>
              <a:gd name="connsiteY212" fmla="*/ 2950477 h 3188466"/>
              <a:gd name="connsiteX213" fmla="*/ 4517604 w 12202113"/>
              <a:gd name="connsiteY213" fmla="*/ 2949852 h 3188466"/>
              <a:gd name="connsiteX214" fmla="*/ 4504537 w 12202113"/>
              <a:gd name="connsiteY214" fmla="*/ 2949759 h 3188466"/>
              <a:gd name="connsiteX215" fmla="*/ 4501104 w 12202113"/>
              <a:gd name="connsiteY215" fmla="*/ 2946715 h 3188466"/>
              <a:gd name="connsiteX216" fmla="*/ 4342695 w 12202113"/>
              <a:gd name="connsiteY216" fmla="*/ 2951638 h 3188466"/>
              <a:gd name="connsiteX217" fmla="*/ 4274096 w 12202113"/>
              <a:gd name="connsiteY217" fmla="*/ 2953640 h 3188466"/>
              <a:gd name="connsiteX218" fmla="*/ 4248170 w 12202113"/>
              <a:gd name="connsiteY218" fmla="*/ 2951384 h 3188466"/>
              <a:gd name="connsiteX219" fmla="*/ 4147924 w 12202113"/>
              <a:gd name="connsiteY219" fmla="*/ 2945945 h 3188466"/>
              <a:gd name="connsiteX220" fmla="*/ 4061825 w 12202113"/>
              <a:gd name="connsiteY220" fmla="*/ 2944206 h 3188466"/>
              <a:gd name="connsiteX221" fmla="*/ 3998557 w 12202113"/>
              <a:gd name="connsiteY221" fmla="*/ 2955821 h 3188466"/>
              <a:gd name="connsiteX222" fmla="*/ 3993107 w 12202113"/>
              <a:gd name="connsiteY222" fmla="*/ 2953708 h 3188466"/>
              <a:gd name="connsiteX223" fmla="*/ 3949713 w 12202113"/>
              <a:gd name="connsiteY223" fmla="*/ 2955441 h 3188466"/>
              <a:gd name="connsiteX224" fmla="*/ 3797284 w 12202113"/>
              <a:gd name="connsiteY224" fmla="*/ 2977037 h 3188466"/>
              <a:gd name="connsiteX225" fmla="*/ 3712498 w 12202113"/>
              <a:gd name="connsiteY225" fmla="*/ 2979996 h 3188466"/>
              <a:gd name="connsiteX226" fmla="*/ 3682471 w 12202113"/>
              <a:gd name="connsiteY226" fmla="*/ 2978543 h 3188466"/>
              <a:gd name="connsiteX227" fmla="*/ 3632163 w 12202113"/>
              <a:gd name="connsiteY227" fmla="*/ 2976264 h 3188466"/>
              <a:gd name="connsiteX228" fmla="*/ 3594728 w 12202113"/>
              <a:gd name="connsiteY228" fmla="*/ 2968398 h 3188466"/>
              <a:gd name="connsiteX229" fmla="*/ 3552594 w 12202113"/>
              <a:gd name="connsiteY229" fmla="*/ 2968934 h 3188466"/>
              <a:gd name="connsiteX230" fmla="*/ 3542589 w 12202113"/>
              <a:gd name="connsiteY230" fmla="*/ 2977031 h 3188466"/>
              <a:gd name="connsiteX231" fmla="*/ 3497591 w 12202113"/>
              <a:gd name="connsiteY231" fmla="*/ 2975018 h 3188466"/>
              <a:gd name="connsiteX232" fmla="*/ 3429352 w 12202113"/>
              <a:gd name="connsiteY232" fmla="*/ 2971090 h 3188466"/>
              <a:gd name="connsiteX233" fmla="*/ 3389938 w 12202113"/>
              <a:gd name="connsiteY233" fmla="*/ 2970884 h 3188466"/>
              <a:gd name="connsiteX234" fmla="*/ 3282344 w 12202113"/>
              <a:gd name="connsiteY234" fmla="*/ 2968084 h 3188466"/>
              <a:gd name="connsiteX235" fmla="*/ 3174624 w 12202113"/>
              <a:gd name="connsiteY235" fmla="*/ 2963576 h 3188466"/>
              <a:gd name="connsiteX236" fmla="*/ 3111077 w 12202113"/>
              <a:gd name="connsiteY236" fmla="*/ 2951285 h 3188466"/>
              <a:gd name="connsiteX237" fmla="*/ 3022501 w 12202113"/>
              <a:gd name="connsiteY237" fmla="*/ 2948619 h 3188466"/>
              <a:gd name="connsiteX238" fmla="*/ 3007714 w 12202113"/>
              <a:gd name="connsiteY238" fmla="*/ 2946762 h 3188466"/>
              <a:gd name="connsiteX239" fmla="*/ 2903098 w 12202113"/>
              <a:gd name="connsiteY239" fmla="*/ 2940576 h 3188466"/>
              <a:gd name="connsiteX240" fmla="*/ 2781591 w 12202113"/>
              <a:gd name="connsiteY240" fmla="*/ 2946394 h 3188466"/>
              <a:gd name="connsiteX241" fmla="*/ 2627942 w 12202113"/>
              <a:gd name="connsiteY241" fmla="*/ 2919996 h 3188466"/>
              <a:gd name="connsiteX242" fmla="*/ 2354959 w 12202113"/>
              <a:gd name="connsiteY242" fmla="*/ 2882080 h 3188466"/>
              <a:gd name="connsiteX243" fmla="*/ 2063184 w 12202113"/>
              <a:gd name="connsiteY243" fmla="*/ 2879109 h 3188466"/>
              <a:gd name="connsiteX244" fmla="*/ 1986946 w 12202113"/>
              <a:gd name="connsiteY244" fmla="*/ 2887619 h 3188466"/>
              <a:gd name="connsiteX245" fmla="*/ 1763479 w 12202113"/>
              <a:gd name="connsiteY245" fmla="*/ 2909077 h 3188466"/>
              <a:gd name="connsiteX246" fmla="*/ 1537980 w 12202113"/>
              <a:gd name="connsiteY246" fmla="*/ 2960398 h 3188466"/>
              <a:gd name="connsiteX247" fmla="*/ 1395229 w 12202113"/>
              <a:gd name="connsiteY247" fmla="*/ 2975625 h 3188466"/>
              <a:gd name="connsiteX248" fmla="*/ 1327834 w 12202113"/>
              <a:gd name="connsiteY248" fmla="*/ 2989485 h 3188466"/>
              <a:gd name="connsiteX249" fmla="*/ 1280757 w 12202113"/>
              <a:gd name="connsiteY249" fmla="*/ 2992959 h 3188466"/>
              <a:gd name="connsiteX250" fmla="*/ 1252582 w 12202113"/>
              <a:gd name="connsiteY250" fmla="*/ 2995877 h 3188466"/>
              <a:gd name="connsiteX251" fmla="*/ 1204670 w 12202113"/>
              <a:gd name="connsiteY251" fmla="*/ 3014826 h 3188466"/>
              <a:gd name="connsiteX252" fmla="*/ 1020457 w 12202113"/>
              <a:gd name="connsiteY252" fmla="*/ 3031603 h 3188466"/>
              <a:gd name="connsiteX253" fmla="*/ 843248 w 12202113"/>
              <a:gd name="connsiteY253" fmla="*/ 3026954 h 3188466"/>
              <a:gd name="connsiteX254" fmla="*/ 583517 w 12202113"/>
              <a:gd name="connsiteY254" fmla="*/ 3089095 h 3188466"/>
              <a:gd name="connsiteX255" fmla="*/ 556836 w 12202113"/>
              <a:gd name="connsiteY255" fmla="*/ 3094374 h 3188466"/>
              <a:gd name="connsiteX256" fmla="*/ 412089 w 12202113"/>
              <a:gd name="connsiteY256" fmla="*/ 3121334 h 3188466"/>
              <a:gd name="connsiteX257" fmla="*/ 83929 w 12202113"/>
              <a:gd name="connsiteY257" fmla="*/ 3150566 h 318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2202113" h="3188466">
                <a:moveTo>
                  <a:pt x="0" y="3188466"/>
                </a:moveTo>
                <a:lnTo>
                  <a:pt x="10116" y="2657641"/>
                </a:lnTo>
                <a:lnTo>
                  <a:pt x="10116" y="0"/>
                </a:lnTo>
                <a:lnTo>
                  <a:pt x="12202113" y="0"/>
                </a:lnTo>
                <a:lnTo>
                  <a:pt x="12202113" y="2879832"/>
                </a:lnTo>
                <a:lnTo>
                  <a:pt x="12198167" y="2880360"/>
                </a:lnTo>
                <a:cubicBezTo>
                  <a:pt x="12163116" y="2884349"/>
                  <a:pt x="12143771" y="2884544"/>
                  <a:pt x="12122128" y="2887194"/>
                </a:cubicBezTo>
                <a:cubicBezTo>
                  <a:pt x="12087086" y="2893347"/>
                  <a:pt x="12050015" y="2907304"/>
                  <a:pt x="12028868" y="2911786"/>
                </a:cubicBezTo>
                <a:lnTo>
                  <a:pt x="11995238" y="2914090"/>
                </a:lnTo>
                <a:lnTo>
                  <a:pt x="11996460" y="2918442"/>
                </a:lnTo>
                <a:lnTo>
                  <a:pt x="11983968" y="2918762"/>
                </a:lnTo>
                <a:lnTo>
                  <a:pt x="11956084" y="2918868"/>
                </a:lnTo>
                <a:cubicBezTo>
                  <a:pt x="11938684" y="2919526"/>
                  <a:pt x="11890300" y="2918483"/>
                  <a:pt x="11872586" y="2920076"/>
                </a:cubicBezTo>
                <a:cubicBezTo>
                  <a:pt x="11867476" y="2924717"/>
                  <a:pt x="11859589" y="2927247"/>
                  <a:pt x="11849804" y="2928420"/>
                </a:cubicBezTo>
                <a:lnTo>
                  <a:pt x="11828254" y="2928551"/>
                </a:lnTo>
                <a:lnTo>
                  <a:pt x="11703277" y="2939735"/>
                </a:lnTo>
                <a:lnTo>
                  <a:pt x="11686094" y="2940570"/>
                </a:lnTo>
                <a:lnTo>
                  <a:pt x="11676788" y="2944321"/>
                </a:lnTo>
                <a:cubicBezTo>
                  <a:pt x="11669684" y="2945069"/>
                  <a:pt x="11649276" y="2944585"/>
                  <a:pt x="11643464" y="2945066"/>
                </a:cubicBezTo>
                <a:lnTo>
                  <a:pt x="11641922" y="2947200"/>
                </a:lnTo>
                <a:cubicBezTo>
                  <a:pt x="11623408" y="2950611"/>
                  <a:pt x="11553770" y="2961969"/>
                  <a:pt x="11532386" y="2965529"/>
                </a:cubicBezTo>
                <a:cubicBezTo>
                  <a:pt x="11528114" y="2962248"/>
                  <a:pt x="11518548" y="2967430"/>
                  <a:pt x="11513619" y="2968556"/>
                </a:cubicBezTo>
                <a:cubicBezTo>
                  <a:pt x="11512856" y="2966346"/>
                  <a:pt x="11500924" y="2965672"/>
                  <a:pt x="11497404" y="2967639"/>
                </a:cubicBezTo>
                <a:cubicBezTo>
                  <a:pt x="11413522" y="2978420"/>
                  <a:pt x="11455510" y="2956141"/>
                  <a:pt x="11407630" y="2970255"/>
                </a:cubicBezTo>
                <a:cubicBezTo>
                  <a:pt x="11399160" y="2971190"/>
                  <a:pt x="11392296" y="2970299"/>
                  <a:pt x="11386276" y="2968648"/>
                </a:cubicBezTo>
                <a:lnTo>
                  <a:pt x="11377296" y="2965257"/>
                </a:lnTo>
                <a:lnTo>
                  <a:pt x="11342536" y="2971666"/>
                </a:lnTo>
                <a:cubicBezTo>
                  <a:pt x="11325414" y="2973900"/>
                  <a:pt x="11307393" y="2975381"/>
                  <a:pt x="11288902" y="2976058"/>
                </a:cubicBezTo>
                <a:cubicBezTo>
                  <a:pt x="11284753" y="2971542"/>
                  <a:pt x="11270239" y="2977957"/>
                  <a:pt x="11263411" y="2979228"/>
                </a:cubicBezTo>
                <a:cubicBezTo>
                  <a:pt x="11263340" y="2976278"/>
                  <a:pt x="11248212" y="2974865"/>
                  <a:pt x="11242843" y="2977303"/>
                </a:cubicBezTo>
                <a:cubicBezTo>
                  <a:pt x="11130019" y="2987845"/>
                  <a:pt x="11193504" y="2960297"/>
                  <a:pt x="11125798" y="2976816"/>
                </a:cubicBezTo>
                <a:cubicBezTo>
                  <a:pt x="11114472" y="2977677"/>
                  <a:pt x="11105974" y="2976199"/>
                  <a:pt x="11098884" y="2973758"/>
                </a:cubicBezTo>
                <a:lnTo>
                  <a:pt x="11086128" y="2967663"/>
                </a:lnTo>
                <a:lnTo>
                  <a:pt x="11076132" y="2969836"/>
                </a:lnTo>
                <a:cubicBezTo>
                  <a:pt x="11038408" y="2970007"/>
                  <a:pt x="11027285" y="2963760"/>
                  <a:pt x="11005337" y="2970053"/>
                </a:cubicBezTo>
                <a:cubicBezTo>
                  <a:pt x="10972902" y="2956973"/>
                  <a:pt x="10983824" y="2968749"/>
                  <a:pt x="10959154" y="2970750"/>
                </a:cubicBezTo>
                <a:cubicBezTo>
                  <a:pt x="10939692" y="2973358"/>
                  <a:pt x="10975422" y="2978377"/>
                  <a:pt x="10956347" y="2979118"/>
                </a:cubicBezTo>
                <a:cubicBezTo>
                  <a:pt x="10935712" y="2975741"/>
                  <a:pt x="10936682" y="2986229"/>
                  <a:pt x="10915223" y="2982099"/>
                </a:cubicBezTo>
                <a:cubicBezTo>
                  <a:pt x="10920436" y="2974198"/>
                  <a:pt x="10872877" y="2983630"/>
                  <a:pt x="10871398" y="2976728"/>
                </a:cubicBezTo>
                <a:cubicBezTo>
                  <a:pt x="10853171" y="2986599"/>
                  <a:pt x="10844013" y="2974439"/>
                  <a:pt x="10819743" y="2977481"/>
                </a:cubicBezTo>
                <a:cubicBezTo>
                  <a:pt x="10808314" y="2981215"/>
                  <a:pt x="10800068" y="2981856"/>
                  <a:pt x="10788834" y="2977840"/>
                </a:cubicBezTo>
                <a:cubicBezTo>
                  <a:pt x="10736185" y="2996020"/>
                  <a:pt x="10756982" y="2978653"/>
                  <a:pt x="10707711" y="2985644"/>
                </a:cubicBezTo>
                <a:cubicBezTo>
                  <a:pt x="10665262" y="2992997"/>
                  <a:pt x="10617142" y="2997767"/>
                  <a:pt x="10576086" y="3015319"/>
                </a:cubicBezTo>
                <a:cubicBezTo>
                  <a:pt x="10568550" y="3020292"/>
                  <a:pt x="10550046" y="3022174"/>
                  <a:pt x="10534761" y="3019524"/>
                </a:cubicBezTo>
                <a:cubicBezTo>
                  <a:pt x="10532134" y="3019067"/>
                  <a:pt x="10529698" y="3018490"/>
                  <a:pt x="10527537" y="3017814"/>
                </a:cubicBezTo>
                <a:cubicBezTo>
                  <a:pt x="10492044" y="3020498"/>
                  <a:pt x="10362224" y="3032491"/>
                  <a:pt x="10321799" y="3035635"/>
                </a:cubicBezTo>
                <a:cubicBezTo>
                  <a:pt x="10318526" y="3029246"/>
                  <a:pt x="10298084" y="3040774"/>
                  <a:pt x="10284989" y="3036679"/>
                </a:cubicBezTo>
                <a:cubicBezTo>
                  <a:pt x="10275610" y="3033085"/>
                  <a:pt x="10267220" y="3035744"/>
                  <a:pt x="10257423" y="3036027"/>
                </a:cubicBezTo>
                <a:cubicBezTo>
                  <a:pt x="10244517" y="3033202"/>
                  <a:pt x="10202424" y="3038304"/>
                  <a:pt x="10191450" y="3041963"/>
                </a:cubicBezTo>
                <a:cubicBezTo>
                  <a:pt x="10165225" y="3054679"/>
                  <a:pt x="10105634" y="3045236"/>
                  <a:pt x="10083845" y="3054978"/>
                </a:cubicBezTo>
                <a:cubicBezTo>
                  <a:pt x="10075939" y="3056408"/>
                  <a:pt x="10068203" y="3056986"/>
                  <a:pt x="10060611" y="3057035"/>
                </a:cubicBezTo>
                <a:lnTo>
                  <a:pt x="10039363" y="3055961"/>
                </a:lnTo>
                <a:lnTo>
                  <a:pt x="10033322" y="3053238"/>
                </a:lnTo>
                <a:lnTo>
                  <a:pt x="10020337" y="3053912"/>
                </a:lnTo>
                <a:lnTo>
                  <a:pt x="10016616" y="3053498"/>
                </a:lnTo>
                <a:cubicBezTo>
                  <a:pt x="10009508" y="3052695"/>
                  <a:pt x="10002492" y="3051995"/>
                  <a:pt x="9995549" y="3051719"/>
                </a:cubicBezTo>
                <a:cubicBezTo>
                  <a:pt x="10004680" y="3065377"/>
                  <a:pt x="9937988" y="3051618"/>
                  <a:pt x="9957212" y="3062663"/>
                </a:cubicBezTo>
                <a:cubicBezTo>
                  <a:pt x="9920646" y="3063519"/>
                  <a:pt x="9948538" y="3073806"/>
                  <a:pt x="9904584" y="3063999"/>
                </a:cubicBezTo>
                <a:cubicBezTo>
                  <a:pt x="9847813" y="3075166"/>
                  <a:pt x="9758323" y="3071010"/>
                  <a:pt x="9713857" y="3087955"/>
                </a:cubicBezTo>
                <a:cubicBezTo>
                  <a:pt x="9719380" y="3081485"/>
                  <a:pt x="9695453" y="3076466"/>
                  <a:pt x="9678879" y="3079676"/>
                </a:cubicBezTo>
                <a:cubicBezTo>
                  <a:pt x="9698255" y="3054291"/>
                  <a:pt x="9613348" y="3102551"/>
                  <a:pt x="9598760" y="3085228"/>
                </a:cubicBezTo>
                <a:cubicBezTo>
                  <a:pt x="9598041" y="3101310"/>
                  <a:pt x="9523758" y="3128579"/>
                  <a:pt x="9488796" y="3115384"/>
                </a:cubicBezTo>
                <a:cubicBezTo>
                  <a:pt x="9435532" y="3118605"/>
                  <a:pt x="9397815" y="3131898"/>
                  <a:pt x="9341972" y="3126583"/>
                </a:cubicBezTo>
                <a:cubicBezTo>
                  <a:pt x="9340239" y="3128735"/>
                  <a:pt x="9337399" y="3130536"/>
                  <a:pt x="9333795" y="3132083"/>
                </a:cubicBezTo>
                <a:lnTo>
                  <a:pt x="9321736" y="3135834"/>
                </a:lnTo>
                <a:lnTo>
                  <a:pt x="9319405" y="3135561"/>
                </a:lnTo>
                <a:cubicBezTo>
                  <a:pt x="9310247" y="3135512"/>
                  <a:pt x="9305558" y="3136419"/>
                  <a:pt x="9302847" y="3137746"/>
                </a:cubicBezTo>
                <a:lnTo>
                  <a:pt x="9300930" y="3139687"/>
                </a:lnTo>
                <a:lnTo>
                  <a:pt x="9290106" y="3141645"/>
                </a:lnTo>
                <a:lnTo>
                  <a:pt x="9270220" y="3146737"/>
                </a:lnTo>
                <a:lnTo>
                  <a:pt x="9265150" y="3146531"/>
                </a:lnTo>
                <a:lnTo>
                  <a:pt x="9233057" y="3152408"/>
                </a:lnTo>
                <a:lnTo>
                  <a:pt x="9231974" y="3151938"/>
                </a:lnTo>
                <a:cubicBezTo>
                  <a:pt x="9228816" y="3151020"/>
                  <a:pt x="9225099" y="3150595"/>
                  <a:pt x="9220130" y="3151189"/>
                </a:cubicBezTo>
                <a:cubicBezTo>
                  <a:pt x="9218372" y="3142213"/>
                  <a:pt x="9213458" y="3148467"/>
                  <a:pt x="9198955" y="3151015"/>
                </a:cubicBezTo>
                <a:cubicBezTo>
                  <a:pt x="9192986" y="3137641"/>
                  <a:pt x="9157451" y="3149750"/>
                  <a:pt x="9142196" y="3143802"/>
                </a:cubicBezTo>
                <a:cubicBezTo>
                  <a:pt x="9131673" y="3145976"/>
                  <a:pt x="9120437" y="3148030"/>
                  <a:pt x="9108665" y="3149868"/>
                </a:cubicBezTo>
                <a:lnTo>
                  <a:pt x="9014086" y="3150791"/>
                </a:lnTo>
                <a:lnTo>
                  <a:pt x="8915037" y="3140020"/>
                </a:lnTo>
                <a:cubicBezTo>
                  <a:pt x="8878400" y="3139785"/>
                  <a:pt x="8846675" y="3135786"/>
                  <a:pt x="8815667" y="3138606"/>
                </a:cubicBezTo>
                <a:cubicBezTo>
                  <a:pt x="8803071" y="3135495"/>
                  <a:pt x="8791199" y="3134238"/>
                  <a:pt x="8779688" y="3138895"/>
                </a:cubicBezTo>
                <a:cubicBezTo>
                  <a:pt x="8745498" y="3137342"/>
                  <a:pt x="8737221" y="3130691"/>
                  <a:pt x="8715556" y="3135878"/>
                </a:cubicBezTo>
                <a:cubicBezTo>
                  <a:pt x="8696347" y="3125121"/>
                  <a:pt x="8695210" y="3129227"/>
                  <a:pt x="8686183" y="3132307"/>
                </a:cubicBezTo>
                <a:lnTo>
                  <a:pt x="8684895" y="3132527"/>
                </a:lnTo>
                <a:lnTo>
                  <a:pt x="8682270" y="3130989"/>
                </a:lnTo>
                <a:lnTo>
                  <a:pt x="8676836" y="3130278"/>
                </a:lnTo>
                <a:lnTo>
                  <a:pt x="8662002" y="3130735"/>
                </a:lnTo>
                <a:lnTo>
                  <a:pt x="8656423" y="3131304"/>
                </a:lnTo>
                <a:cubicBezTo>
                  <a:pt x="8652581" y="3131550"/>
                  <a:pt x="8650028" y="3131521"/>
                  <a:pt x="8648261" y="3131294"/>
                </a:cubicBezTo>
                <a:lnTo>
                  <a:pt x="8648057" y="3131167"/>
                </a:lnTo>
                <a:lnTo>
                  <a:pt x="8640412" y="3131403"/>
                </a:lnTo>
                <a:cubicBezTo>
                  <a:pt x="8627510" y="3132092"/>
                  <a:pt x="8614954" y="3133035"/>
                  <a:pt x="8603003" y="3134155"/>
                </a:cubicBezTo>
                <a:cubicBezTo>
                  <a:pt x="8592897" y="3127095"/>
                  <a:pt x="8548738" y="3135435"/>
                  <a:pt x="8553571" y="3122125"/>
                </a:cubicBezTo>
                <a:cubicBezTo>
                  <a:pt x="8537450" y="3123243"/>
                  <a:pt x="8527699" y="3128769"/>
                  <a:pt x="8533128" y="3120039"/>
                </a:cubicBezTo>
                <a:cubicBezTo>
                  <a:pt x="8527821" y="3120156"/>
                  <a:pt x="8524551" y="3119414"/>
                  <a:pt x="8522209" y="3118252"/>
                </a:cubicBezTo>
                <a:lnTo>
                  <a:pt x="8521532" y="3117705"/>
                </a:lnTo>
                <a:lnTo>
                  <a:pt x="8485667" y="3120406"/>
                </a:lnTo>
                <a:lnTo>
                  <a:pt x="8480905" y="3119749"/>
                </a:lnTo>
                <a:lnTo>
                  <a:pt x="8457530" y="3122810"/>
                </a:lnTo>
                <a:lnTo>
                  <a:pt x="8445451" y="3123697"/>
                </a:lnTo>
                <a:lnTo>
                  <a:pt x="8442039" y="3125378"/>
                </a:lnTo>
                <a:cubicBezTo>
                  <a:pt x="8438355" y="3126399"/>
                  <a:pt x="8433075" y="3126839"/>
                  <a:pt x="8424215" y="3125963"/>
                </a:cubicBezTo>
                <a:lnTo>
                  <a:pt x="8422165" y="3125491"/>
                </a:lnTo>
                <a:lnTo>
                  <a:pt x="8407465" y="3127979"/>
                </a:lnTo>
                <a:cubicBezTo>
                  <a:pt x="8402731" y="3129129"/>
                  <a:pt x="8398540" y="3130592"/>
                  <a:pt x="8395146" y="3132488"/>
                </a:cubicBezTo>
                <a:cubicBezTo>
                  <a:pt x="8345093" y="3122354"/>
                  <a:pt x="8297866" y="3131626"/>
                  <a:pt x="8243538" y="3129873"/>
                </a:cubicBezTo>
                <a:cubicBezTo>
                  <a:pt x="8220052" y="3114107"/>
                  <a:pt x="8126172" y="3133411"/>
                  <a:pt x="8112685" y="3148698"/>
                </a:cubicBezTo>
                <a:cubicBezTo>
                  <a:pt x="8112380" y="3135302"/>
                  <a:pt x="8044302" y="3153542"/>
                  <a:pt x="8026741" y="3154015"/>
                </a:cubicBezTo>
                <a:cubicBezTo>
                  <a:pt x="8020887" y="3154173"/>
                  <a:pt x="8020646" y="3152357"/>
                  <a:pt x="8030400" y="3146736"/>
                </a:cubicBezTo>
                <a:cubicBezTo>
                  <a:pt x="8011739" y="3148301"/>
                  <a:pt x="7992477" y="3141339"/>
                  <a:pt x="8002987" y="3135663"/>
                </a:cubicBezTo>
                <a:cubicBezTo>
                  <a:pt x="7946297" y="3147811"/>
                  <a:pt x="7862627" y="3135732"/>
                  <a:pt x="7798568" y="3141249"/>
                </a:cubicBezTo>
                <a:cubicBezTo>
                  <a:pt x="7763645" y="3127901"/>
                  <a:pt x="7782577" y="3140251"/>
                  <a:pt x="7746353" y="3137755"/>
                </a:cubicBezTo>
                <a:cubicBezTo>
                  <a:pt x="7756261" y="3150042"/>
                  <a:pt x="7702377" y="3130861"/>
                  <a:pt x="7700395" y="3144729"/>
                </a:cubicBezTo>
                <a:cubicBezTo>
                  <a:pt x="7693866" y="3143835"/>
                  <a:pt x="7687603" y="3142532"/>
                  <a:pt x="7681335" y="3141120"/>
                </a:cubicBezTo>
                <a:lnTo>
                  <a:pt x="7678044" y="3140387"/>
                </a:lnTo>
                <a:lnTo>
                  <a:pt x="7664890" y="3139855"/>
                </a:lnTo>
                <a:lnTo>
                  <a:pt x="7661183" y="3136706"/>
                </a:lnTo>
                <a:lnTo>
                  <a:pt x="7641383" y="3133755"/>
                </a:lnTo>
                <a:cubicBezTo>
                  <a:pt x="7633967" y="3133115"/>
                  <a:pt x="7625987" y="3132967"/>
                  <a:pt x="7617169" y="3133614"/>
                </a:cubicBezTo>
                <a:cubicBezTo>
                  <a:pt x="7595475" y="3139109"/>
                  <a:pt x="7561695" y="3132374"/>
                  <a:pt x="7531143" y="3132781"/>
                </a:cubicBezTo>
                <a:lnTo>
                  <a:pt x="7517113" y="3134483"/>
                </a:lnTo>
                <a:lnTo>
                  <a:pt x="7471320" y="3131645"/>
                </a:lnTo>
                <a:cubicBezTo>
                  <a:pt x="7458285" y="3131095"/>
                  <a:pt x="7444756" y="3130805"/>
                  <a:pt x="7430512" y="3131007"/>
                </a:cubicBezTo>
                <a:lnTo>
                  <a:pt x="7404071" y="3132361"/>
                </a:lnTo>
                <a:lnTo>
                  <a:pt x="7397140" y="3131239"/>
                </a:lnTo>
                <a:cubicBezTo>
                  <a:pt x="7385068" y="3131364"/>
                  <a:pt x="7369091" y="3135313"/>
                  <a:pt x="7370514" y="3130516"/>
                </a:cubicBezTo>
                <a:lnTo>
                  <a:pt x="7356953" y="3132179"/>
                </a:lnTo>
                <a:lnTo>
                  <a:pt x="7343567" y="3128350"/>
                </a:lnTo>
                <a:cubicBezTo>
                  <a:pt x="7342101" y="3127461"/>
                  <a:pt x="7340998" y="3126514"/>
                  <a:pt x="7340295" y="3125545"/>
                </a:cubicBezTo>
                <a:lnTo>
                  <a:pt x="7321348" y="3126804"/>
                </a:lnTo>
                <a:lnTo>
                  <a:pt x="7305815" y="3124063"/>
                </a:lnTo>
                <a:lnTo>
                  <a:pt x="7292274" y="3125855"/>
                </a:lnTo>
                <a:lnTo>
                  <a:pt x="7286654" y="3125451"/>
                </a:lnTo>
                <a:lnTo>
                  <a:pt x="7272685" y="3124094"/>
                </a:lnTo>
                <a:cubicBezTo>
                  <a:pt x="7265523" y="3123143"/>
                  <a:pt x="7257508" y="3121997"/>
                  <a:pt x="7248584" y="3121080"/>
                </a:cubicBezTo>
                <a:lnTo>
                  <a:pt x="7241065" y="3120661"/>
                </a:lnTo>
                <a:lnTo>
                  <a:pt x="7224696" y="3116051"/>
                </a:lnTo>
                <a:cubicBezTo>
                  <a:pt x="7212786" y="3112566"/>
                  <a:pt x="7203412" y="3110217"/>
                  <a:pt x="7193009" y="3112108"/>
                </a:cubicBezTo>
                <a:cubicBezTo>
                  <a:pt x="7175276" y="3107606"/>
                  <a:pt x="7162888" y="3094987"/>
                  <a:pt x="7137220" y="3098354"/>
                </a:cubicBezTo>
                <a:cubicBezTo>
                  <a:pt x="7145010" y="3092637"/>
                  <a:pt x="7108715" y="3097662"/>
                  <a:pt x="7104427" y="3091790"/>
                </a:cubicBezTo>
                <a:cubicBezTo>
                  <a:pt x="7102447" y="3087061"/>
                  <a:pt x="7090976" y="3087484"/>
                  <a:pt x="7082240" y="3085740"/>
                </a:cubicBezTo>
                <a:cubicBezTo>
                  <a:pt x="7076014" y="3080911"/>
                  <a:pt x="7032058" y="3076501"/>
                  <a:pt x="7016754" y="3077196"/>
                </a:cubicBezTo>
                <a:cubicBezTo>
                  <a:pt x="6973620" y="3082001"/>
                  <a:pt x="6938923" y="3062558"/>
                  <a:pt x="6904436" y="3065900"/>
                </a:cubicBezTo>
                <a:cubicBezTo>
                  <a:pt x="6895406" y="3065445"/>
                  <a:pt x="6887919" y="3064350"/>
                  <a:pt x="6881434" y="3062865"/>
                </a:cubicBezTo>
                <a:lnTo>
                  <a:pt x="6865273" y="3057749"/>
                </a:lnTo>
                <a:cubicBezTo>
                  <a:pt x="6865072" y="3056626"/>
                  <a:pt x="6864871" y="3055502"/>
                  <a:pt x="6864671" y="3054378"/>
                </a:cubicBezTo>
                <a:lnTo>
                  <a:pt x="6852599" y="3052306"/>
                </a:lnTo>
                <a:lnTo>
                  <a:pt x="6850143" y="3051232"/>
                </a:lnTo>
                <a:cubicBezTo>
                  <a:pt x="6845470" y="3049168"/>
                  <a:pt x="6840704" y="3047206"/>
                  <a:pt x="6835301" y="3045593"/>
                </a:cubicBezTo>
                <a:cubicBezTo>
                  <a:pt x="6820447" y="3058242"/>
                  <a:pt x="6786888" y="3033956"/>
                  <a:pt x="6784871" y="3046562"/>
                </a:cubicBezTo>
                <a:cubicBezTo>
                  <a:pt x="6752593" y="3039899"/>
                  <a:pt x="6759140" y="3053646"/>
                  <a:pt x="6738245" y="3037055"/>
                </a:cubicBezTo>
                <a:cubicBezTo>
                  <a:pt x="6671880" y="3034501"/>
                  <a:pt x="6603220" y="3013245"/>
                  <a:pt x="6537703" y="3017736"/>
                </a:cubicBezTo>
                <a:cubicBezTo>
                  <a:pt x="6553051" y="3013722"/>
                  <a:pt x="6541149" y="3004943"/>
                  <a:pt x="6521858" y="3004158"/>
                </a:cubicBezTo>
                <a:cubicBezTo>
                  <a:pt x="6580141" y="2987944"/>
                  <a:pt x="6428765" y="3009117"/>
                  <a:pt x="6445069" y="2992470"/>
                </a:cubicBezTo>
                <a:cubicBezTo>
                  <a:pt x="6417897" y="3005060"/>
                  <a:pt x="6310156" y="3011743"/>
                  <a:pt x="6302447" y="2994274"/>
                </a:cubicBezTo>
                <a:cubicBezTo>
                  <a:pt x="6252173" y="2986131"/>
                  <a:pt x="6198382" y="2989085"/>
                  <a:pt x="6160029" y="2973666"/>
                </a:cubicBezTo>
                <a:cubicBezTo>
                  <a:pt x="6155014" y="2975022"/>
                  <a:pt x="6149642" y="2975878"/>
                  <a:pt x="6144046" y="2976380"/>
                </a:cubicBezTo>
                <a:lnTo>
                  <a:pt x="6127670" y="2976929"/>
                </a:lnTo>
                <a:lnTo>
                  <a:pt x="6126155" y="2976245"/>
                </a:lnTo>
                <a:cubicBezTo>
                  <a:pt x="6118509" y="2974369"/>
                  <a:pt x="6113052" y="2974144"/>
                  <a:pt x="6108575" y="2974651"/>
                </a:cubicBezTo>
                <a:lnTo>
                  <a:pt x="6103746" y="2975803"/>
                </a:lnTo>
                <a:lnTo>
                  <a:pt x="6091377" y="2975180"/>
                </a:lnTo>
                <a:lnTo>
                  <a:pt x="6066183" y="2975222"/>
                </a:lnTo>
                <a:lnTo>
                  <a:pt x="6063287" y="2974353"/>
                </a:lnTo>
                <a:lnTo>
                  <a:pt x="6054813" y="2974911"/>
                </a:lnTo>
                <a:lnTo>
                  <a:pt x="6050809" y="2973985"/>
                </a:lnTo>
                <a:lnTo>
                  <a:pt x="6013979" y="2974553"/>
                </a:lnTo>
                <a:cubicBezTo>
                  <a:pt x="6013918" y="2974361"/>
                  <a:pt x="6013860" y="2974167"/>
                  <a:pt x="6013800" y="2973973"/>
                </a:cubicBezTo>
                <a:cubicBezTo>
                  <a:pt x="6012565" y="2972689"/>
                  <a:pt x="6010070" y="2971765"/>
                  <a:pt x="6004866" y="2971570"/>
                </a:cubicBezTo>
                <a:cubicBezTo>
                  <a:pt x="6017706" y="2963268"/>
                  <a:pt x="6003515" y="2968156"/>
                  <a:pt x="5987036" y="2968315"/>
                </a:cubicBezTo>
                <a:cubicBezTo>
                  <a:pt x="6003302" y="2955458"/>
                  <a:pt x="5953573" y="2961108"/>
                  <a:pt x="5950027" y="2953546"/>
                </a:cubicBezTo>
                <a:cubicBezTo>
                  <a:pt x="5937559" y="2953953"/>
                  <a:pt x="5924668" y="2954151"/>
                  <a:pt x="5911668" y="2954074"/>
                </a:cubicBezTo>
                <a:lnTo>
                  <a:pt x="5904110" y="2953861"/>
                </a:lnTo>
                <a:cubicBezTo>
                  <a:pt x="5904082" y="2953815"/>
                  <a:pt x="5904053" y="2953769"/>
                  <a:pt x="5904026" y="2953724"/>
                </a:cubicBezTo>
                <a:cubicBezTo>
                  <a:pt x="5902528" y="2953395"/>
                  <a:pt x="5900097" y="2953219"/>
                  <a:pt x="5896189" y="2953236"/>
                </a:cubicBezTo>
                <a:lnTo>
                  <a:pt x="5890331" y="2953471"/>
                </a:lnTo>
                <a:lnTo>
                  <a:pt x="5875672" y="2953056"/>
                </a:lnTo>
                <a:lnTo>
                  <a:pt x="5871070" y="2952035"/>
                </a:lnTo>
                <a:lnTo>
                  <a:pt x="5869888" y="2950364"/>
                </a:lnTo>
                <a:lnTo>
                  <a:pt x="5868461" y="2950506"/>
                </a:lnTo>
                <a:cubicBezTo>
                  <a:pt x="5857092" y="2953019"/>
                  <a:pt x="5852416" y="2957005"/>
                  <a:pt x="5843343" y="2945262"/>
                </a:cubicBezTo>
                <a:cubicBezTo>
                  <a:pt x="5817989" y="2949116"/>
                  <a:pt x="5815840" y="2942065"/>
                  <a:pt x="5784331" y="2938531"/>
                </a:cubicBezTo>
                <a:cubicBezTo>
                  <a:pt x="5769202" y="2942455"/>
                  <a:pt x="5758885" y="2940521"/>
                  <a:pt x="5749498" y="2936713"/>
                </a:cubicBezTo>
                <a:cubicBezTo>
                  <a:pt x="5717228" y="2937683"/>
                  <a:pt x="5690227" y="2931877"/>
                  <a:pt x="5655214" y="2929503"/>
                </a:cubicBezTo>
                <a:cubicBezTo>
                  <a:pt x="5614827" y="2933899"/>
                  <a:pt x="5598877" y="2923069"/>
                  <a:pt x="5561446" y="2920575"/>
                </a:cubicBezTo>
                <a:cubicBezTo>
                  <a:pt x="5525084" y="2929276"/>
                  <a:pt x="5537471" y="2911136"/>
                  <a:pt x="5519456" y="2906631"/>
                </a:cubicBezTo>
                <a:lnTo>
                  <a:pt x="5514099" y="2906097"/>
                </a:lnTo>
                <a:lnTo>
                  <a:pt x="5499273" y="2907057"/>
                </a:lnTo>
                <a:lnTo>
                  <a:pt x="5493664" y="2907817"/>
                </a:lnTo>
                <a:cubicBezTo>
                  <a:pt x="5489815" y="2908191"/>
                  <a:pt x="5487270" y="2908250"/>
                  <a:pt x="5485530" y="2908080"/>
                </a:cubicBezTo>
                <a:lnTo>
                  <a:pt x="5485337" y="2907959"/>
                </a:lnTo>
                <a:lnTo>
                  <a:pt x="5477696" y="2908455"/>
                </a:lnTo>
                <a:cubicBezTo>
                  <a:pt x="5464775" y="2909581"/>
                  <a:pt x="5452182" y="2910951"/>
                  <a:pt x="5440170" y="2912482"/>
                </a:cubicBezTo>
                <a:cubicBezTo>
                  <a:pt x="5430698" y="2905718"/>
                  <a:pt x="5385970" y="2915593"/>
                  <a:pt x="5391911" y="2902040"/>
                </a:cubicBezTo>
                <a:cubicBezTo>
                  <a:pt x="5375744" y="2903707"/>
                  <a:pt x="5365560" y="2909594"/>
                  <a:pt x="5371708" y="2900629"/>
                </a:cubicBezTo>
                <a:cubicBezTo>
                  <a:pt x="5366408" y="2900926"/>
                  <a:pt x="5363213" y="2900288"/>
                  <a:pt x="5360976" y="2899197"/>
                </a:cubicBezTo>
                <a:lnTo>
                  <a:pt x="5360345" y="2898671"/>
                </a:lnTo>
                <a:lnTo>
                  <a:pt x="5324367" y="2902593"/>
                </a:lnTo>
                <a:lnTo>
                  <a:pt x="5319673" y="2902094"/>
                </a:lnTo>
                <a:lnTo>
                  <a:pt x="5296114" y="2905958"/>
                </a:lnTo>
                <a:lnTo>
                  <a:pt x="5283999" y="2907258"/>
                </a:lnTo>
                <a:lnTo>
                  <a:pt x="5280460" y="2909063"/>
                </a:lnTo>
                <a:cubicBezTo>
                  <a:pt x="5276699" y="2910214"/>
                  <a:pt x="5271395" y="2910834"/>
                  <a:pt x="5262637" y="2910250"/>
                </a:cubicBezTo>
                <a:lnTo>
                  <a:pt x="5260635" y="2909845"/>
                </a:lnTo>
                <a:lnTo>
                  <a:pt x="5245770" y="2912842"/>
                </a:lnTo>
                <a:cubicBezTo>
                  <a:pt x="5240955" y="2914159"/>
                  <a:pt x="5236652" y="2915770"/>
                  <a:pt x="5233108" y="2917794"/>
                </a:cubicBezTo>
                <a:cubicBezTo>
                  <a:pt x="5184071" y="2909280"/>
                  <a:pt x="5136210" y="2920197"/>
                  <a:pt x="5082201" y="2920260"/>
                </a:cubicBezTo>
                <a:lnTo>
                  <a:pt x="4939211" y="2931760"/>
                </a:lnTo>
                <a:cubicBezTo>
                  <a:pt x="4920477" y="2933960"/>
                  <a:pt x="4783353" y="2943291"/>
                  <a:pt x="4794309" y="2937227"/>
                </a:cubicBezTo>
                <a:cubicBezTo>
                  <a:pt x="4736776" y="2951353"/>
                  <a:pt x="4701995" y="2938961"/>
                  <a:pt x="4637676" y="2946666"/>
                </a:cubicBezTo>
                <a:cubicBezTo>
                  <a:pt x="4603987" y="2934412"/>
                  <a:pt x="4621816" y="2946201"/>
                  <a:pt x="4585922" y="2944906"/>
                </a:cubicBezTo>
                <a:cubicBezTo>
                  <a:pt x="4594760" y="2956935"/>
                  <a:pt x="4542663" y="2939450"/>
                  <a:pt x="4539516" y="2953466"/>
                </a:cubicBezTo>
                <a:cubicBezTo>
                  <a:pt x="4533082" y="2952789"/>
                  <a:pt x="4526953" y="2951687"/>
                  <a:pt x="4520819" y="2950477"/>
                </a:cubicBezTo>
                <a:lnTo>
                  <a:pt x="4517604" y="2949852"/>
                </a:lnTo>
                <a:lnTo>
                  <a:pt x="4504537" y="2949759"/>
                </a:lnTo>
                <a:lnTo>
                  <a:pt x="4501104" y="2946715"/>
                </a:lnTo>
                <a:lnTo>
                  <a:pt x="4342695" y="2951638"/>
                </a:lnTo>
                <a:cubicBezTo>
                  <a:pt x="4328954" y="2954609"/>
                  <a:pt x="4284038" y="2957184"/>
                  <a:pt x="4274096" y="2953640"/>
                </a:cubicBezTo>
                <a:cubicBezTo>
                  <a:pt x="4264434" y="2953346"/>
                  <a:pt x="4254047" y="2955481"/>
                  <a:pt x="4248170" y="2951384"/>
                </a:cubicBezTo>
                <a:lnTo>
                  <a:pt x="4147924" y="2945945"/>
                </a:lnTo>
                <a:cubicBezTo>
                  <a:pt x="4131656" y="2952619"/>
                  <a:pt x="4104816" y="2942907"/>
                  <a:pt x="4061825" y="2944206"/>
                </a:cubicBezTo>
                <a:cubicBezTo>
                  <a:pt x="4044045" y="2951860"/>
                  <a:pt x="4032845" y="2944993"/>
                  <a:pt x="3998557" y="2955821"/>
                </a:cubicBezTo>
                <a:cubicBezTo>
                  <a:pt x="3997072" y="2955023"/>
                  <a:pt x="3995237" y="2954313"/>
                  <a:pt x="3993107" y="2953708"/>
                </a:cubicBezTo>
                <a:cubicBezTo>
                  <a:pt x="3980729" y="2950196"/>
                  <a:pt x="3961302" y="2950972"/>
                  <a:pt x="3949713" y="2955441"/>
                </a:cubicBezTo>
                <a:cubicBezTo>
                  <a:pt x="3894925" y="2970367"/>
                  <a:pt x="3844508" y="2972262"/>
                  <a:pt x="3797284" y="2977037"/>
                </a:cubicBezTo>
                <a:cubicBezTo>
                  <a:pt x="3743822" y="2981057"/>
                  <a:pt x="3778974" y="2965129"/>
                  <a:pt x="3712498" y="2979996"/>
                </a:cubicBezTo>
                <a:cubicBezTo>
                  <a:pt x="3705202" y="2975373"/>
                  <a:pt x="3696720" y="2975524"/>
                  <a:pt x="3682471" y="2978543"/>
                </a:cubicBezTo>
                <a:cubicBezTo>
                  <a:pt x="3656488" y="2980127"/>
                  <a:pt x="3658300" y="2967587"/>
                  <a:pt x="3632163" y="2976264"/>
                </a:cubicBezTo>
                <a:cubicBezTo>
                  <a:pt x="3636766" y="2969363"/>
                  <a:pt x="3582819" y="2975892"/>
                  <a:pt x="3594728" y="2968398"/>
                </a:cubicBezTo>
                <a:cubicBezTo>
                  <a:pt x="3577705" y="2963064"/>
                  <a:pt x="3569481" y="2973476"/>
                  <a:pt x="3552594" y="2968934"/>
                </a:cubicBezTo>
                <a:cubicBezTo>
                  <a:pt x="3533613" y="2968552"/>
                  <a:pt x="3563577" y="2975594"/>
                  <a:pt x="3542589" y="2977031"/>
                </a:cubicBezTo>
                <a:cubicBezTo>
                  <a:pt x="3517131" y="2977564"/>
                  <a:pt x="3517346" y="2989828"/>
                  <a:pt x="3497591" y="2975018"/>
                </a:cubicBezTo>
                <a:lnTo>
                  <a:pt x="3429352" y="2971090"/>
                </a:lnTo>
                <a:cubicBezTo>
                  <a:pt x="3414141" y="2975624"/>
                  <a:pt x="3401904" y="2974195"/>
                  <a:pt x="3389938" y="2970884"/>
                </a:cubicBezTo>
                <a:cubicBezTo>
                  <a:pt x="3354504" y="2973297"/>
                  <a:pt x="3322178" y="2968827"/>
                  <a:pt x="3282344" y="2968084"/>
                </a:cubicBezTo>
                <a:cubicBezTo>
                  <a:pt x="3239277" y="2974224"/>
                  <a:pt x="3217192" y="2964327"/>
                  <a:pt x="3174624" y="2963576"/>
                </a:cubicBezTo>
                <a:cubicBezTo>
                  <a:pt x="3132504" y="2975210"/>
                  <a:pt x="3146911" y="2949576"/>
                  <a:pt x="3111077" y="2951285"/>
                </a:cubicBezTo>
                <a:cubicBezTo>
                  <a:pt x="3052732" y="2962418"/>
                  <a:pt x="3112543" y="2942881"/>
                  <a:pt x="3022501" y="2948619"/>
                </a:cubicBezTo>
                <a:cubicBezTo>
                  <a:pt x="3017399" y="2950352"/>
                  <a:pt x="3006521" y="2948989"/>
                  <a:pt x="3007714" y="2946762"/>
                </a:cubicBezTo>
                <a:cubicBezTo>
                  <a:pt x="2987987" y="2948105"/>
                  <a:pt x="2931270" y="2937206"/>
                  <a:pt x="2903098" y="2940576"/>
                </a:cubicBezTo>
                <a:cubicBezTo>
                  <a:pt x="2848155" y="2935894"/>
                  <a:pt x="2821430" y="2947095"/>
                  <a:pt x="2781591" y="2946394"/>
                </a:cubicBezTo>
                <a:cubicBezTo>
                  <a:pt x="2735559" y="2940279"/>
                  <a:pt x="2708563" y="2934146"/>
                  <a:pt x="2627942" y="2919996"/>
                </a:cubicBezTo>
                <a:lnTo>
                  <a:pt x="2354959" y="2882080"/>
                </a:lnTo>
                <a:cubicBezTo>
                  <a:pt x="2252426" y="2847776"/>
                  <a:pt x="2124519" y="2878188"/>
                  <a:pt x="2063184" y="2879109"/>
                </a:cubicBezTo>
                <a:cubicBezTo>
                  <a:pt x="2038620" y="2892844"/>
                  <a:pt x="2017217" y="2880735"/>
                  <a:pt x="1986946" y="2887619"/>
                </a:cubicBezTo>
                <a:cubicBezTo>
                  <a:pt x="1919067" y="2894646"/>
                  <a:pt x="1852404" y="2912737"/>
                  <a:pt x="1763479" y="2909077"/>
                </a:cubicBezTo>
                <a:cubicBezTo>
                  <a:pt x="1726097" y="2949538"/>
                  <a:pt x="1621108" y="2933327"/>
                  <a:pt x="1537980" y="2960398"/>
                </a:cubicBezTo>
                <a:cubicBezTo>
                  <a:pt x="1489205" y="2967965"/>
                  <a:pt x="1410921" y="2954082"/>
                  <a:pt x="1395229" y="2975625"/>
                </a:cubicBezTo>
                <a:cubicBezTo>
                  <a:pt x="1371975" y="2964548"/>
                  <a:pt x="1352259" y="2986116"/>
                  <a:pt x="1327834" y="2989485"/>
                </a:cubicBezTo>
                <a:cubicBezTo>
                  <a:pt x="1307734" y="2982782"/>
                  <a:pt x="1298456" y="2990289"/>
                  <a:pt x="1280757" y="2992959"/>
                </a:cubicBezTo>
                <a:cubicBezTo>
                  <a:pt x="1272383" y="2988567"/>
                  <a:pt x="1257337" y="2989790"/>
                  <a:pt x="1252582" y="2995877"/>
                </a:cubicBezTo>
                <a:cubicBezTo>
                  <a:pt x="1260705" y="3008688"/>
                  <a:pt x="1207969" y="3005420"/>
                  <a:pt x="1204670" y="3014826"/>
                </a:cubicBezTo>
                <a:cubicBezTo>
                  <a:pt x="1174431" y="3018683"/>
                  <a:pt x="1041848" y="3015513"/>
                  <a:pt x="1020457" y="3031603"/>
                </a:cubicBezTo>
                <a:cubicBezTo>
                  <a:pt x="959520" y="3042500"/>
                  <a:pt x="869308" y="3024872"/>
                  <a:pt x="843248" y="3026954"/>
                </a:cubicBezTo>
                <a:cubicBezTo>
                  <a:pt x="815646" y="3001836"/>
                  <a:pt x="694189" y="3080490"/>
                  <a:pt x="583517" y="3089095"/>
                </a:cubicBezTo>
                <a:cubicBezTo>
                  <a:pt x="568425" y="3087467"/>
                  <a:pt x="560448" y="3088013"/>
                  <a:pt x="556836" y="3094374"/>
                </a:cubicBezTo>
                <a:cubicBezTo>
                  <a:pt x="528264" y="3099747"/>
                  <a:pt x="471823" y="3109156"/>
                  <a:pt x="412089" y="3121334"/>
                </a:cubicBezTo>
                <a:cubicBezTo>
                  <a:pt x="367235" y="3131096"/>
                  <a:pt x="143790" y="3139436"/>
                  <a:pt x="83929" y="3150566"/>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68FFC2B-DBC0-215D-87EF-3AFCD2DE9F17}"/>
              </a:ext>
            </a:extLst>
          </p:cNvPr>
          <p:cNvSpPr>
            <a:spLocks noGrp="1"/>
          </p:cNvSpPr>
          <p:nvPr>
            <p:ph type="title"/>
          </p:nvPr>
        </p:nvSpPr>
        <p:spPr>
          <a:xfrm>
            <a:off x="838200" y="3905833"/>
            <a:ext cx="4215063" cy="2398713"/>
          </a:xfrm>
        </p:spPr>
        <p:txBody>
          <a:bodyPr>
            <a:normAutofit/>
          </a:bodyPr>
          <a:lstStyle/>
          <a:p>
            <a:r>
              <a:rPr lang="en-US"/>
              <a:t>Preprocessing</a:t>
            </a:r>
          </a:p>
        </p:txBody>
      </p:sp>
      <p:pic>
        <p:nvPicPr>
          <p:cNvPr id="4" name="Picture 3" descr="A computer screen shot of text&#10;&#10;Description automatically generated">
            <a:extLst>
              <a:ext uri="{FF2B5EF4-FFF2-40B4-BE49-F238E27FC236}">
                <a16:creationId xmlns:a16="http://schemas.microsoft.com/office/drawing/2014/main" id="{BC6811CB-4200-B825-F421-FE4E46D46499}"/>
              </a:ext>
            </a:extLst>
          </p:cNvPr>
          <p:cNvPicPr>
            <a:picLocks noChangeAspect="1"/>
          </p:cNvPicPr>
          <p:nvPr/>
        </p:nvPicPr>
        <p:blipFill>
          <a:blip r:embed="rId2"/>
          <a:stretch>
            <a:fillRect/>
          </a:stretch>
        </p:blipFill>
        <p:spPr>
          <a:xfrm>
            <a:off x="1158955" y="590718"/>
            <a:ext cx="9875259" cy="2394751"/>
          </a:xfrm>
          <a:prstGeom prst="rect">
            <a:avLst/>
          </a:prstGeom>
        </p:spPr>
      </p:pic>
      <p:sp>
        <p:nvSpPr>
          <p:cNvPr id="3" name="Content Placeholder 2">
            <a:extLst>
              <a:ext uri="{FF2B5EF4-FFF2-40B4-BE49-F238E27FC236}">
                <a16:creationId xmlns:a16="http://schemas.microsoft.com/office/drawing/2014/main" id="{335FB579-5F0D-B7ED-16E9-3E25281C9802}"/>
              </a:ext>
            </a:extLst>
          </p:cNvPr>
          <p:cNvSpPr>
            <a:spLocks noGrp="1"/>
          </p:cNvSpPr>
          <p:nvPr>
            <p:ph idx="1"/>
          </p:nvPr>
        </p:nvSpPr>
        <p:spPr>
          <a:xfrm>
            <a:off x="5630779" y="4924642"/>
            <a:ext cx="5723021" cy="1364570"/>
          </a:xfrm>
        </p:spPr>
        <p:txBody>
          <a:bodyPr vert="horz" lIns="91440" tIns="45720" rIns="91440" bIns="45720" rtlCol="0" anchor="ctr">
            <a:normAutofit lnSpcReduction="10000"/>
          </a:bodyPr>
          <a:lstStyle/>
          <a:p>
            <a:r>
              <a:rPr lang="en-US" sz="2000"/>
              <a:t>Removed unnecessary files from the dataset</a:t>
            </a:r>
          </a:p>
          <a:p>
            <a:r>
              <a:rPr lang="en-US" sz="2000"/>
              <a:t>Filtered and selected only few image formats</a:t>
            </a:r>
          </a:p>
          <a:p>
            <a:r>
              <a:rPr lang="en-US" sz="2000"/>
              <a:t>Selected only classes which had images in the range of 300 - 700</a:t>
            </a:r>
          </a:p>
          <a:p>
            <a:endParaRPr lang="en-US" sz="2000"/>
          </a:p>
          <a:p>
            <a:endParaRPr lang="en-US" sz="2000"/>
          </a:p>
        </p:txBody>
      </p:sp>
    </p:spTree>
    <p:extLst>
      <p:ext uri="{BB962C8B-B14F-4D97-AF65-F5344CB8AC3E}">
        <p14:creationId xmlns:p14="http://schemas.microsoft.com/office/powerpoint/2010/main" val="1148943966"/>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7" name="Group 6">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3"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370FB30-9DF2-22E5-5B38-2D79903D22FE}"/>
              </a:ext>
            </a:extLst>
          </p:cNvPr>
          <p:cNvSpPr>
            <a:spLocks noGrp="1"/>
          </p:cNvSpPr>
          <p:nvPr>
            <p:ph type="title"/>
          </p:nvPr>
        </p:nvSpPr>
        <p:spPr>
          <a:xfrm>
            <a:off x="640080" y="1243013"/>
            <a:ext cx="3855720" cy="4371974"/>
          </a:xfrm>
        </p:spPr>
        <p:txBody>
          <a:bodyPr>
            <a:normAutofit/>
          </a:bodyPr>
          <a:lstStyle/>
          <a:p>
            <a:r>
              <a:rPr lang="en-US" sz="3600">
                <a:solidFill>
                  <a:schemeClr val="tx2"/>
                </a:solidFill>
              </a:rPr>
              <a:t>Data Augmentation</a:t>
            </a:r>
          </a:p>
        </p:txBody>
      </p:sp>
      <p:sp>
        <p:nvSpPr>
          <p:cNvPr id="3" name="Content Placeholder 2">
            <a:extLst>
              <a:ext uri="{FF2B5EF4-FFF2-40B4-BE49-F238E27FC236}">
                <a16:creationId xmlns:a16="http://schemas.microsoft.com/office/drawing/2014/main" id="{0AC8AC02-458C-990E-0B2D-6E503E4EDDC2}"/>
              </a:ext>
            </a:extLst>
          </p:cNvPr>
          <p:cNvSpPr>
            <a:spLocks noGrp="1"/>
          </p:cNvSpPr>
          <p:nvPr>
            <p:ph idx="1"/>
          </p:nvPr>
        </p:nvSpPr>
        <p:spPr>
          <a:xfrm>
            <a:off x="5473223" y="409349"/>
            <a:ext cx="6579073" cy="6095495"/>
          </a:xfrm>
        </p:spPr>
        <p:txBody>
          <a:bodyPr vert="horz" lIns="91440" tIns="45720" rIns="91440" bIns="45720" rtlCol="0" anchor="ctr">
            <a:noAutofit/>
          </a:bodyPr>
          <a:lstStyle/>
          <a:p>
            <a:r>
              <a:rPr lang="en-US" sz="2100">
                <a:solidFill>
                  <a:schemeClr val="tx2"/>
                </a:solidFill>
                <a:ea typeface="+mn-lt"/>
                <a:cs typeface="+mn-lt"/>
              </a:rPr>
              <a:t>Image size in pixels</a:t>
            </a:r>
          </a:p>
          <a:p>
            <a:r>
              <a:rPr lang="en-US" sz="2100">
                <a:solidFill>
                  <a:schemeClr val="tx2"/>
                </a:solidFill>
                <a:ea typeface="+mn-lt"/>
                <a:cs typeface="+mn-lt"/>
              </a:rPr>
              <a:t>Size and shape estimates based on image moments</a:t>
            </a:r>
          </a:p>
          <a:p>
            <a:r>
              <a:rPr lang="en-US" sz="2100">
                <a:solidFill>
                  <a:schemeClr val="tx2"/>
                </a:solidFill>
              </a:rPr>
              <a:t>With and without Normalization</a:t>
            </a:r>
          </a:p>
          <a:p>
            <a:r>
              <a:rPr lang="en-US" sz="2100">
                <a:solidFill>
                  <a:schemeClr val="tx2"/>
                </a:solidFill>
                <a:ea typeface="+mn-lt"/>
                <a:cs typeface="+mn-lt"/>
              </a:rPr>
              <a:t>Resize image and Crop</a:t>
            </a:r>
          </a:p>
          <a:p>
            <a:r>
              <a:rPr lang="en-US" sz="2100">
                <a:solidFill>
                  <a:schemeClr val="tx2"/>
                </a:solidFill>
                <a:ea typeface="+mn-lt"/>
                <a:cs typeface="+mn-lt"/>
              </a:rPr>
              <a:t>Horizontal and Vertical flip (learning different angles)</a:t>
            </a:r>
          </a:p>
          <a:p>
            <a:r>
              <a:rPr lang="en-US" sz="2100">
                <a:solidFill>
                  <a:schemeClr val="tx2"/>
                </a:solidFill>
              </a:rPr>
              <a:t>Adjusting Brightness and Contrast</a:t>
            </a:r>
          </a:p>
          <a:p>
            <a:r>
              <a:rPr lang="en-US" sz="2100">
                <a:solidFill>
                  <a:schemeClr val="tx2"/>
                </a:solidFill>
              </a:rPr>
              <a:t>Noise Injection</a:t>
            </a:r>
          </a:p>
          <a:p>
            <a:r>
              <a:rPr lang="en-US" sz="2100">
                <a:solidFill>
                  <a:schemeClr val="tx2"/>
                </a:solidFill>
              </a:rPr>
              <a:t>Random Stretch</a:t>
            </a:r>
          </a:p>
          <a:p>
            <a:r>
              <a:rPr lang="en-US" sz="2100">
                <a:solidFill>
                  <a:schemeClr val="tx2"/>
                </a:solidFill>
                <a:ea typeface="+mn-lt"/>
                <a:cs typeface="+mn-lt"/>
              </a:rPr>
              <a:t>Histogram Equalization (inherent details or textures in the image becomes more visible and pronounced, particularly in areas that are too bright or dark.)</a:t>
            </a:r>
            <a:endParaRPr lang="en-US" sz="2100">
              <a:solidFill>
                <a:schemeClr val="tx2"/>
              </a:solidFill>
            </a:endParaRPr>
          </a:p>
          <a:p>
            <a:r>
              <a:rPr lang="en-US" sz="2100">
                <a:solidFill>
                  <a:schemeClr val="tx2"/>
                </a:solidFill>
                <a:ea typeface="+mn-lt"/>
                <a:cs typeface="+mn-lt"/>
              </a:rPr>
              <a:t>Combinations of the above</a:t>
            </a:r>
            <a:endParaRPr lang="en-US" sz="2100">
              <a:solidFill>
                <a:schemeClr val="tx2"/>
              </a:solidFill>
            </a:endParaRPr>
          </a:p>
        </p:txBody>
      </p:sp>
    </p:spTree>
    <p:extLst>
      <p:ext uri="{BB962C8B-B14F-4D97-AF65-F5344CB8AC3E}">
        <p14:creationId xmlns:p14="http://schemas.microsoft.com/office/powerpoint/2010/main" val="159095689"/>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88F20F8-60BF-42FE-A252-DFD5A7445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98A68847-134F-4AF1-B1C6-332344C9C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F51AFF3-78EE-4E04-988C-449987629230}"/>
              </a:ext>
            </a:extLst>
          </p:cNvPr>
          <p:cNvSpPr>
            <a:spLocks noGrp="1"/>
          </p:cNvSpPr>
          <p:nvPr>
            <p:ph type="title"/>
          </p:nvPr>
        </p:nvSpPr>
        <p:spPr>
          <a:xfrm>
            <a:off x="838200" y="365125"/>
            <a:ext cx="10515600" cy="1325563"/>
          </a:xfrm>
        </p:spPr>
        <p:txBody>
          <a:bodyPr>
            <a:normAutofit/>
          </a:bodyPr>
          <a:lstStyle/>
          <a:p>
            <a:r>
              <a:rPr lang="en-US"/>
              <a:t>Data Augmentation</a:t>
            </a:r>
          </a:p>
        </p:txBody>
      </p:sp>
      <p:pic>
        <p:nvPicPr>
          <p:cNvPr id="4" name="Picture 3" descr="A blurry image of a triangle&#10;&#10;Description automatically generated">
            <a:extLst>
              <a:ext uri="{FF2B5EF4-FFF2-40B4-BE49-F238E27FC236}">
                <a16:creationId xmlns:a16="http://schemas.microsoft.com/office/drawing/2014/main" id="{EA05C8F5-2F9F-3132-4418-EB5DFC878D1D}"/>
              </a:ext>
            </a:extLst>
          </p:cNvPr>
          <p:cNvPicPr>
            <a:picLocks noChangeAspect="1"/>
          </p:cNvPicPr>
          <p:nvPr/>
        </p:nvPicPr>
        <p:blipFill>
          <a:blip r:embed="rId2"/>
          <a:stretch>
            <a:fillRect/>
          </a:stretch>
        </p:blipFill>
        <p:spPr>
          <a:xfrm>
            <a:off x="4757859" y="1475812"/>
            <a:ext cx="1913392" cy="2019960"/>
          </a:xfrm>
          <a:prstGeom prst="rect">
            <a:avLst/>
          </a:prstGeom>
        </p:spPr>
      </p:pic>
      <p:pic>
        <p:nvPicPr>
          <p:cNvPr id="5" name="Picture 4" descr="A black oval object with red text&#10;&#10;Description automatically generated">
            <a:extLst>
              <a:ext uri="{FF2B5EF4-FFF2-40B4-BE49-F238E27FC236}">
                <a16:creationId xmlns:a16="http://schemas.microsoft.com/office/drawing/2014/main" id="{54F30075-96F6-1509-A01B-1C6868237146}"/>
              </a:ext>
            </a:extLst>
          </p:cNvPr>
          <p:cNvPicPr>
            <a:picLocks noChangeAspect="1"/>
          </p:cNvPicPr>
          <p:nvPr/>
        </p:nvPicPr>
        <p:blipFill rotWithShape="1">
          <a:blip r:embed="rId3"/>
          <a:srcRect r="347" b="1311"/>
          <a:stretch/>
        </p:blipFill>
        <p:spPr>
          <a:xfrm>
            <a:off x="2421037" y="4138772"/>
            <a:ext cx="1643769" cy="1727918"/>
          </a:xfrm>
          <a:prstGeom prst="rect">
            <a:avLst/>
          </a:prstGeom>
        </p:spPr>
      </p:pic>
      <p:pic>
        <p:nvPicPr>
          <p:cNvPr id="6" name="Picture 5" descr="A triangle shaped object with a noise&#10;&#10;Description automatically generated">
            <a:extLst>
              <a:ext uri="{FF2B5EF4-FFF2-40B4-BE49-F238E27FC236}">
                <a16:creationId xmlns:a16="http://schemas.microsoft.com/office/drawing/2014/main" id="{1F21B11F-AC8A-494B-5637-8F36A8AC20C9}"/>
              </a:ext>
            </a:extLst>
          </p:cNvPr>
          <p:cNvPicPr>
            <a:picLocks noChangeAspect="1"/>
          </p:cNvPicPr>
          <p:nvPr/>
        </p:nvPicPr>
        <p:blipFill>
          <a:blip r:embed="rId4"/>
          <a:stretch>
            <a:fillRect/>
          </a:stretch>
        </p:blipFill>
        <p:spPr>
          <a:xfrm>
            <a:off x="6934572" y="1047146"/>
            <a:ext cx="2201600" cy="2382804"/>
          </a:xfrm>
          <a:prstGeom prst="rect">
            <a:avLst/>
          </a:prstGeom>
        </p:spPr>
      </p:pic>
      <p:pic>
        <p:nvPicPr>
          <p:cNvPr id="7" name="Picture 6" descr="A black and white image of a black spot&#10;&#10;Description automatically generated">
            <a:extLst>
              <a:ext uri="{FF2B5EF4-FFF2-40B4-BE49-F238E27FC236}">
                <a16:creationId xmlns:a16="http://schemas.microsoft.com/office/drawing/2014/main" id="{FD0D130F-6E8A-6F74-B734-8EE67DF6B2FB}"/>
              </a:ext>
            </a:extLst>
          </p:cNvPr>
          <p:cNvPicPr>
            <a:picLocks noChangeAspect="1"/>
          </p:cNvPicPr>
          <p:nvPr/>
        </p:nvPicPr>
        <p:blipFill>
          <a:blip r:embed="rId5"/>
          <a:stretch>
            <a:fillRect/>
          </a:stretch>
        </p:blipFill>
        <p:spPr>
          <a:xfrm>
            <a:off x="6933613" y="3753848"/>
            <a:ext cx="2536643" cy="2726411"/>
          </a:xfrm>
          <a:prstGeom prst="rect">
            <a:avLst/>
          </a:prstGeom>
        </p:spPr>
      </p:pic>
      <p:pic>
        <p:nvPicPr>
          <p:cNvPr id="8" name="Picture 7" descr="A blurry image of a round object&#10;&#10;Description automatically generated">
            <a:extLst>
              <a:ext uri="{FF2B5EF4-FFF2-40B4-BE49-F238E27FC236}">
                <a16:creationId xmlns:a16="http://schemas.microsoft.com/office/drawing/2014/main" id="{4CC96D30-3F1D-8832-1253-E1F35C5C0024}"/>
              </a:ext>
            </a:extLst>
          </p:cNvPr>
          <p:cNvPicPr>
            <a:picLocks noChangeAspect="1"/>
          </p:cNvPicPr>
          <p:nvPr/>
        </p:nvPicPr>
        <p:blipFill>
          <a:blip r:embed="rId6"/>
          <a:stretch>
            <a:fillRect/>
          </a:stretch>
        </p:blipFill>
        <p:spPr>
          <a:xfrm>
            <a:off x="4292293" y="3860622"/>
            <a:ext cx="2374166" cy="2511134"/>
          </a:xfrm>
          <a:prstGeom prst="rect">
            <a:avLst/>
          </a:prstGeom>
        </p:spPr>
      </p:pic>
      <p:pic>
        <p:nvPicPr>
          <p:cNvPr id="9" name="Picture 8" descr="A blurry image of a black and white figure&#10;&#10;Description automatically generated">
            <a:extLst>
              <a:ext uri="{FF2B5EF4-FFF2-40B4-BE49-F238E27FC236}">
                <a16:creationId xmlns:a16="http://schemas.microsoft.com/office/drawing/2014/main" id="{F5155749-600B-517C-A132-AADB5341859F}"/>
              </a:ext>
            </a:extLst>
          </p:cNvPr>
          <p:cNvPicPr>
            <a:picLocks noChangeAspect="1"/>
          </p:cNvPicPr>
          <p:nvPr/>
        </p:nvPicPr>
        <p:blipFill>
          <a:blip r:embed="rId7"/>
          <a:stretch>
            <a:fillRect/>
          </a:stretch>
        </p:blipFill>
        <p:spPr>
          <a:xfrm>
            <a:off x="138874" y="4105438"/>
            <a:ext cx="1887853" cy="1857838"/>
          </a:xfrm>
          <a:prstGeom prst="rect">
            <a:avLst/>
          </a:prstGeom>
        </p:spPr>
      </p:pic>
      <p:pic>
        <p:nvPicPr>
          <p:cNvPr id="10" name="Picture 9" descr="A close up of a triangle&#10;&#10;Description automatically generated">
            <a:extLst>
              <a:ext uri="{FF2B5EF4-FFF2-40B4-BE49-F238E27FC236}">
                <a16:creationId xmlns:a16="http://schemas.microsoft.com/office/drawing/2014/main" id="{CFFDD81C-7A8F-B4C8-2A2C-B30A46F3E281}"/>
              </a:ext>
            </a:extLst>
          </p:cNvPr>
          <p:cNvPicPr>
            <a:picLocks noChangeAspect="1"/>
          </p:cNvPicPr>
          <p:nvPr/>
        </p:nvPicPr>
        <p:blipFill>
          <a:blip r:embed="rId8"/>
          <a:stretch>
            <a:fillRect/>
          </a:stretch>
        </p:blipFill>
        <p:spPr>
          <a:xfrm>
            <a:off x="9600775" y="3886617"/>
            <a:ext cx="2170113" cy="2231752"/>
          </a:xfrm>
          <a:prstGeom prst="rect">
            <a:avLst/>
          </a:prstGeom>
        </p:spPr>
      </p:pic>
      <p:pic>
        <p:nvPicPr>
          <p:cNvPr id="11" name="Picture 10" descr="A blurry image of a black and white object&#10;&#10;Description automatically generated">
            <a:extLst>
              <a:ext uri="{FF2B5EF4-FFF2-40B4-BE49-F238E27FC236}">
                <a16:creationId xmlns:a16="http://schemas.microsoft.com/office/drawing/2014/main" id="{E39A76D8-F744-6CEE-D3A8-EC7501B091C8}"/>
              </a:ext>
            </a:extLst>
          </p:cNvPr>
          <p:cNvPicPr>
            <a:picLocks noChangeAspect="1"/>
          </p:cNvPicPr>
          <p:nvPr/>
        </p:nvPicPr>
        <p:blipFill>
          <a:blip r:embed="rId9"/>
          <a:stretch>
            <a:fillRect/>
          </a:stretch>
        </p:blipFill>
        <p:spPr>
          <a:xfrm>
            <a:off x="2218382" y="1543199"/>
            <a:ext cx="2038319" cy="2144619"/>
          </a:xfrm>
          <a:prstGeom prst="rect">
            <a:avLst/>
          </a:prstGeom>
        </p:spPr>
      </p:pic>
      <p:pic>
        <p:nvPicPr>
          <p:cNvPr id="12" name="Picture 11" descr="A close up of a triangular object&#10;&#10;Description automatically generated">
            <a:extLst>
              <a:ext uri="{FF2B5EF4-FFF2-40B4-BE49-F238E27FC236}">
                <a16:creationId xmlns:a16="http://schemas.microsoft.com/office/drawing/2014/main" id="{C2997B47-2EFA-7376-E639-DC8742E5CD07}"/>
              </a:ext>
            </a:extLst>
          </p:cNvPr>
          <p:cNvPicPr>
            <a:picLocks noChangeAspect="1"/>
          </p:cNvPicPr>
          <p:nvPr/>
        </p:nvPicPr>
        <p:blipFill>
          <a:blip r:embed="rId10"/>
          <a:stretch>
            <a:fillRect/>
          </a:stretch>
        </p:blipFill>
        <p:spPr>
          <a:xfrm>
            <a:off x="134644" y="1544489"/>
            <a:ext cx="1788972" cy="1887992"/>
          </a:xfrm>
          <a:prstGeom prst="rect">
            <a:avLst/>
          </a:prstGeom>
        </p:spPr>
      </p:pic>
      <p:pic>
        <p:nvPicPr>
          <p:cNvPr id="13" name="Picture 12" descr="A close up of a flip&#10;&#10;Description automatically generated">
            <a:extLst>
              <a:ext uri="{FF2B5EF4-FFF2-40B4-BE49-F238E27FC236}">
                <a16:creationId xmlns:a16="http://schemas.microsoft.com/office/drawing/2014/main" id="{5718272D-0BEB-CB3A-4159-0180AE178B78}"/>
              </a:ext>
            </a:extLst>
          </p:cNvPr>
          <p:cNvPicPr>
            <a:picLocks noChangeAspect="1"/>
          </p:cNvPicPr>
          <p:nvPr/>
        </p:nvPicPr>
        <p:blipFill>
          <a:blip r:embed="rId11"/>
          <a:stretch>
            <a:fillRect/>
          </a:stretch>
        </p:blipFill>
        <p:spPr>
          <a:xfrm>
            <a:off x="9599409" y="1195132"/>
            <a:ext cx="2086396" cy="2088212"/>
          </a:xfrm>
          <a:prstGeom prst="rect">
            <a:avLst/>
          </a:prstGeom>
        </p:spPr>
      </p:pic>
    </p:spTree>
    <p:extLst>
      <p:ext uri="{BB962C8B-B14F-4D97-AF65-F5344CB8AC3E}">
        <p14:creationId xmlns:p14="http://schemas.microsoft.com/office/powerpoint/2010/main" val="1511608642"/>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C68A55F-7B32-44D8-AEE5-1AF4053265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F60293-9177-6993-DF24-D93D80BEA2BF}"/>
              </a:ext>
            </a:extLst>
          </p:cNvPr>
          <p:cNvSpPr>
            <a:spLocks noGrp="1"/>
          </p:cNvSpPr>
          <p:nvPr>
            <p:ph type="title"/>
          </p:nvPr>
        </p:nvSpPr>
        <p:spPr>
          <a:xfrm>
            <a:off x="655320" y="429030"/>
            <a:ext cx="2834640" cy="5457589"/>
          </a:xfrm>
        </p:spPr>
        <p:txBody>
          <a:bodyPr anchor="ctr">
            <a:normAutofit/>
          </a:bodyPr>
          <a:lstStyle/>
          <a:p>
            <a:r>
              <a:rPr lang="en-US" sz="3400" b="1">
                <a:ea typeface="+mj-lt"/>
                <a:cs typeface="+mj-lt"/>
              </a:rPr>
              <a:t>Fine-Tuning the VGG16 Model for Plankton Classification</a:t>
            </a:r>
            <a:endParaRPr lang="en-US" sz="3400" b="1"/>
          </a:p>
        </p:txBody>
      </p:sp>
      <p:sp>
        <p:nvSpPr>
          <p:cNvPr id="11" name="Rectangle 10">
            <a:extLst>
              <a:ext uri="{FF2B5EF4-FFF2-40B4-BE49-F238E27FC236}">
                <a16:creationId xmlns:a16="http://schemas.microsoft.com/office/drawing/2014/main" id="{CD1AAA2C-FBBE-42AA-B869-31D524B765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5320" y="6112341"/>
            <a:ext cx="10835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5F937BBF-9326-4230-AB1B-F1795E350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045208" y="4686084"/>
            <a:ext cx="54864" cy="2834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B1D4F471-85CE-8BCC-16D2-56DFE72E59B1}"/>
              </a:ext>
            </a:extLst>
          </p:cNvPr>
          <p:cNvGraphicFramePr>
            <a:graphicFrameLocks noGrp="1"/>
          </p:cNvGraphicFramePr>
          <p:nvPr>
            <p:ph idx="1"/>
            <p:extLst>
              <p:ext uri="{D42A27DB-BD31-4B8C-83A1-F6EECF244321}">
                <p14:modId xmlns:p14="http://schemas.microsoft.com/office/powerpoint/2010/main" val="1857249828"/>
              </p:ext>
            </p:extLst>
          </p:nvPr>
        </p:nvGraphicFramePr>
        <p:xfrm>
          <a:off x="4041648" y="429030"/>
          <a:ext cx="7452360" cy="54597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52282388"/>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5D813D1-BA6B-40B4-A101-04BB89445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B0DAC8FB-A162-44E3-A606-C855A03A5B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952" cy="6862380"/>
          </a:xfrm>
          <a:prstGeom prst="rect">
            <a:avLst/>
          </a:prstGeom>
        </p:spPr>
      </p:pic>
      <p:sp>
        <p:nvSpPr>
          <p:cNvPr id="17" name="Rectangle 16">
            <a:extLst>
              <a:ext uri="{FF2B5EF4-FFF2-40B4-BE49-F238E27FC236}">
                <a16:creationId xmlns:a16="http://schemas.microsoft.com/office/drawing/2014/main" id="{21BDEC81-16A7-4451-B893-C1500008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EA3DFA5-2D7B-4989-8ED7-8321EC114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6678" y="0"/>
            <a:ext cx="11145980" cy="6870723"/>
          </a:xfrm>
          <a:prstGeom prst="rect">
            <a:avLst/>
          </a:pr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 name="Title 1">
            <a:extLst>
              <a:ext uri="{FF2B5EF4-FFF2-40B4-BE49-F238E27FC236}">
                <a16:creationId xmlns:a16="http://schemas.microsoft.com/office/drawing/2014/main" id="{8CC8E8C7-1CFD-747E-0D4E-73EFD30EB5A6}"/>
              </a:ext>
            </a:extLst>
          </p:cNvPr>
          <p:cNvSpPr>
            <a:spLocks noGrp="1"/>
          </p:cNvSpPr>
          <p:nvPr>
            <p:ph type="title"/>
          </p:nvPr>
        </p:nvSpPr>
        <p:spPr>
          <a:xfrm>
            <a:off x="1016586" y="1021573"/>
            <a:ext cx="4064982" cy="792859"/>
          </a:xfrm>
        </p:spPr>
        <p:txBody>
          <a:bodyPr anchor="b">
            <a:normAutofit/>
          </a:bodyPr>
          <a:lstStyle/>
          <a:p>
            <a:r>
              <a:rPr lang="en-US" sz="4000"/>
              <a:t>Our VGG16 Model</a:t>
            </a:r>
          </a:p>
        </p:txBody>
      </p:sp>
      <p:pic>
        <p:nvPicPr>
          <p:cNvPr id="3" name="Content Placeholder 2" descr="A screenshot of a computer code&#10;&#10;Description automatically generated">
            <a:extLst>
              <a:ext uri="{FF2B5EF4-FFF2-40B4-BE49-F238E27FC236}">
                <a16:creationId xmlns:a16="http://schemas.microsoft.com/office/drawing/2014/main" id="{98E02172-9974-64CD-3401-AEA4AE7636B9}"/>
              </a:ext>
            </a:extLst>
          </p:cNvPr>
          <p:cNvPicPr>
            <a:picLocks noGrp="1" noChangeAspect="1"/>
          </p:cNvPicPr>
          <p:nvPr>
            <p:ph idx="1"/>
          </p:nvPr>
        </p:nvPicPr>
        <p:blipFill>
          <a:blip r:embed="rId4"/>
          <a:stretch>
            <a:fillRect/>
          </a:stretch>
        </p:blipFill>
        <p:spPr>
          <a:xfrm>
            <a:off x="5290510" y="83079"/>
            <a:ext cx="6300587" cy="6697112"/>
          </a:xfrm>
        </p:spPr>
      </p:pic>
    </p:spTree>
    <p:extLst>
      <p:ext uri="{BB962C8B-B14F-4D97-AF65-F5344CB8AC3E}">
        <p14:creationId xmlns:p14="http://schemas.microsoft.com/office/powerpoint/2010/main" val="800265765"/>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0293-9177-6993-DF24-D93D80BEA2BF}"/>
              </a:ext>
            </a:extLst>
          </p:cNvPr>
          <p:cNvSpPr>
            <a:spLocks noGrp="1"/>
          </p:cNvSpPr>
          <p:nvPr>
            <p:ph type="title"/>
          </p:nvPr>
        </p:nvSpPr>
        <p:spPr>
          <a:xfrm>
            <a:off x="838200" y="365125"/>
            <a:ext cx="10515600" cy="708706"/>
          </a:xfrm>
        </p:spPr>
        <p:txBody>
          <a:bodyPr/>
          <a:lstStyle/>
          <a:p>
            <a:r>
              <a:rPr lang="en-US"/>
              <a:t>Training</a:t>
            </a:r>
          </a:p>
        </p:txBody>
      </p:sp>
      <p:pic>
        <p:nvPicPr>
          <p:cNvPr id="4" name="Content Placeholder 3" descr="A close-up of a white card&#10;&#10;Description automatically generated">
            <a:extLst>
              <a:ext uri="{FF2B5EF4-FFF2-40B4-BE49-F238E27FC236}">
                <a16:creationId xmlns:a16="http://schemas.microsoft.com/office/drawing/2014/main" id="{7C3BD728-006B-7E4E-C3BC-CC4551798E2F}"/>
              </a:ext>
            </a:extLst>
          </p:cNvPr>
          <p:cNvPicPr>
            <a:picLocks noGrp="1" noChangeAspect="1"/>
          </p:cNvPicPr>
          <p:nvPr>
            <p:ph idx="1"/>
          </p:nvPr>
        </p:nvPicPr>
        <p:blipFill>
          <a:blip r:embed="rId3"/>
          <a:stretch>
            <a:fillRect/>
          </a:stretch>
        </p:blipFill>
        <p:spPr>
          <a:xfrm>
            <a:off x="175021" y="1320877"/>
            <a:ext cx="11839477" cy="1132982"/>
          </a:xfrm>
        </p:spPr>
      </p:pic>
      <p:pic>
        <p:nvPicPr>
          <p:cNvPr id="3" name="Picture 2" descr="A white rectangular object with a black background&#10;&#10;Description automatically generated">
            <a:extLst>
              <a:ext uri="{FF2B5EF4-FFF2-40B4-BE49-F238E27FC236}">
                <a16:creationId xmlns:a16="http://schemas.microsoft.com/office/drawing/2014/main" id="{AB94C921-1799-D11E-9567-2E9D02C7366E}"/>
              </a:ext>
            </a:extLst>
          </p:cNvPr>
          <p:cNvPicPr>
            <a:picLocks noChangeAspect="1"/>
          </p:cNvPicPr>
          <p:nvPr/>
        </p:nvPicPr>
        <p:blipFill>
          <a:blip r:embed="rId4"/>
          <a:stretch>
            <a:fillRect/>
          </a:stretch>
        </p:blipFill>
        <p:spPr>
          <a:xfrm>
            <a:off x="161925" y="2690812"/>
            <a:ext cx="11868150" cy="1476375"/>
          </a:xfrm>
          <a:prstGeom prst="rect">
            <a:avLst/>
          </a:prstGeom>
        </p:spPr>
      </p:pic>
      <p:pic>
        <p:nvPicPr>
          <p:cNvPr id="6" name="Picture 5" descr="A white rectangular object with a black border&#10;&#10;Description automatically generated">
            <a:extLst>
              <a:ext uri="{FF2B5EF4-FFF2-40B4-BE49-F238E27FC236}">
                <a16:creationId xmlns:a16="http://schemas.microsoft.com/office/drawing/2014/main" id="{0213C355-BCC1-D600-3834-6CFC15F2920F}"/>
              </a:ext>
            </a:extLst>
          </p:cNvPr>
          <p:cNvPicPr>
            <a:picLocks noChangeAspect="1"/>
          </p:cNvPicPr>
          <p:nvPr/>
        </p:nvPicPr>
        <p:blipFill>
          <a:blip r:embed="rId5"/>
          <a:stretch>
            <a:fillRect/>
          </a:stretch>
        </p:blipFill>
        <p:spPr>
          <a:xfrm>
            <a:off x="159760" y="4438366"/>
            <a:ext cx="11872480" cy="1295400"/>
          </a:xfrm>
          <a:prstGeom prst="rect">
            <a:avLst/>
          </a:prstGeom>
        </p:spPr>
      </p:pic>
    </p:spTree>
    <p:extLst>
      <p:ext uri="{BB962C8B-B14F-4D97-AF65-F5344CB8AC3E}">
        <p14:creationId xmlns:p14="http://schemas.microsoft.com/office/powerpoint/2010/main" val="3092851895"/>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white screen with green and red text&#10;&#10;Description automatically generated">
            <a:extLst>
              <a:ext uri="{FF2B5EF4-FFF2-40B4-BE49-F238E27FC236}">
                <a16:creationId xmlns:a16="http://schemas.microsoft.com/office/drawing/2014/main" id="{17227498-62B2-FAD8-3A8C-3B2134168336}"/>
              </a:ext>
            </a:extLst>
          </p:cNvPr>
          <p:cNvPicPr>
            <a:picLocks noChangeAspect="1"/>
          </p:cNvPicPr>
          <p:nvPr/>
        </p:nvPicPr>
        <p:blipFill>
          <a:blip r:embed="rId2"/>
          <a:stretch>
            <a:fillRect/>
          </a:stretch>
        </p:blipFill>
        <p:spPr>
          <a:xfrm>
            <a:off x="32968" y="2097632"/>
            <a:ext cx="12128924" cy="3209239"/>
          </a:xfrm>
          <a:prstGeom prst="rect">
            <a:avLst/>
          </a:prstGeom>
        </p:spPr>
      </p:pic>
      <p:sp>
        <p:nvSpPr>
          <p:cNvPr id="9" name="Title 1">
            <a:extLst>
              <a:ext uri="{FF2B5EF4-FFF2-40B4-BE49-F238E27FC236}">
                <a16:creationId xmlns:a16="http://schemas.microsoft.com/office/drawing/2014/main" id="{AA2D4EF3-6B90-8D0C-9D53-CE3A3D28FEB7}"/>
              </a:ext>
            </a:extLst>
          </p:cNvPr>
          <p:cNvSpPr>
            <a:spLocks noGrp="1"/>
          </p:cNvSpPr>
          <p:nvPr>
            <p:ph type="title"/>
          </p:nvPr>
        </p:nvSpPr>
        <p:spPr>
          <a:xfrm>
            <a:off x="644471" y="455532"/>
            <a:ext cx="10515600" cy="708706"/>
          </a:xfrm>
        </p:spPr>
        <p:txBody>
          <a:bodyPr/>
          <a:lstStyle/>
          <a:p>
            <a:r>
              <a:rPr lang="en-US"/>
              <a:t>Training</a:t>
            </a:r>
          </a:p>
        </p:txBody>
      </p:sp>
    </p:spTree>
    <p:extLst>
      <p:ext uri="{BB962C8B-B14F-4D97-AF65-F5344CB8AC3E}">
        <p14:creationId xmlns:p14="http://schemas.microsoft.com/office/powerpoint/2010/main" val="1329494441"/>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C25E3B6-035C-75D2-3AAE-2160A355B39D}"/>
              </a:ext>
            </a:extLst>
          </p:cNvPr>
          <p:cNvSpPr>
            <a:spLocks noGrp="1"/>
          </p:cNvSpPr>
          <p:nvPr>
            <p:ph type="title"/>
          </p:nvPr>
        </p:nvSpPr>
        <p:spPr>
          <a:xfrm>
            <a:off x="604075" y="131075"/>
            <a:ext cx="3616913" cy="835732"/>
          </a:xfrm>
        </p:spPr>
        <p:txBody>
          <a:bodyPr vert="horz" lIns="91440" tIns="45720" rIns="91440" bIns="45720" rtlCol="0" anchor="b">
            <a:normAutofit/>
          </a:bodyPr>
          <a:lstStyle/>
          <a:p>
            <a:pPr algn="ctr"/>
            <a:r>
              <a:rPr lang="en-US" kern="1200">
                <a:solidFill>
                  <a:schemeClr val="tx1"/>
                </a:solidFill>
                <a:latin typeface="+mj-lt"/>
                <a:ea typeface="+mj-ea"/>
                <a:cs typeface="+mj-cs"/>
              </a:rPr>
              <a:t>Results</a:t>
            </a:r>
          </a:p>
        </p:txBody>
      </p:sp>
      <p:pic>
        <p:nvPicPr>
          <p:cNvPr id="4" name="Picture 3" descr="A screen shot of a black background&#10;&#10;Description automatically generated">
            <a:extLst>
              <a:ext uri="{FF2B5EF4-FFF2-40B4-BE49-F238E27FC236}">
                <a16:creationId xmlns:a16="http://schemas.microsoft.com/office/drawing/2014/main" id="{9BA95844-2DB4-E6B7-A77C-F22F7A06BA49}"/>
              </a:ext>
            </a:extLst>
          </p:cNvPr>
          <p:cNvPicPr>
            <a:picLocks noChangeAspect="1"/>
          </p:cNvPicPr>
          <p:nvPr/>
        </p:nvPicPr>
        <p:blipFill>
          <a:blip r:embed="rId3"/>
          <a:stretch>
            <a:fillRect/>
          </a:stretch>
        </p:blipFill>
        <p:spPr>
          <a:xfrm>
            <a:off x="1273785" y="1249541"/>
            <a:ext cx="2277910" cy="1633727"/>
          </a:xfrm>
          <a:prstGeom prst="rect">
            <a:avLst/>
          </a:prstGeom>
        </p:spPr>
      </p:pic>
      <p:pic>
        <p:nvPicPr>
          <p:cNvPr id="7" name="Content Placeholder 6" descr="A table of numbers with numbers&#10;&#10;Description automatically generated">
            <a:extLst>
              <a:ext uri="{FF2B5EF4-FFF2-40B4-BE49-F238E27FC236}">
                <a16:creationId xmlns:a16="http://schemas.microsoft.com/office/drawing/2014/main" id="{546EAD12-C3AB-082E-83EA-62D965A1B129}"/>
              </a:ext>
            </a:extLst>
          </p:cNvPr>
          <p:cNvPicPr>
            <a:picLocks noGrp="1" noChangeAspect="1"/>
          </p:cNvPicPr>
          <p:nvPr>
            <p:ph idx="1"/>
          </p:nvPr>
        </p:nvPicPr>
        <p:blipFill>
          <a:blip r:embed="rId4"/>
          <a:stretch>
            <a:fillRect/>
          </a:stretch>
        </p:blipFill>
        <p:spPr>
          <a:xfrm>
            <a:off x="6381582" y="1653"/>
            <a:ext cx="5321321" cy="6851373"/>
          </a:xfrm>
        </p:spPr>
      </p:pic>
      <p:pic>
        <p:nvPicPr>
          <p:cNvPr id="3" name="Picture 2" descr="A screenshot of a computer&#10;&#10;Description automatically generated">
            <a:extLst>
              <a:ext uri="{FF2B5EF4-FFF2-40B4-BE49-F238E27FC236}">
                <a16:creationId xmlns:a16="http://schemas.microsoft.com/office/drawing/2014/main" id="{C41A3282-AC61-9914-35EA-22EA38E6B7D3}"/>
              </a:ext>
            </a:extLst>
          </p:cNvPr>
          <p:cNvPicPr>
            <a:picLocks noChangeAspect="1"/>
          </p:cNvPicPr>
          <p:nvPr/>
        </p:nvPicPr>
        <p:blipFill>
          <a:blip r:embed="rId5"/>
          <a:stretch>
            <a:fillRect/>
          </a:stretch>
        </p:blipFill>
        <p:spPr>
          <a:xfrm>
            <a:off x="237122" y="3306607"/>
            <a:ext cx="5616025" cy="3080801"/>
          </a:xfrm>
          <a:prstGeom prst="rect">
            <a:avLst/>
          </a:prstGeom>
        </p:spPr>
      </p:pic>
    </p:spTree>
    <p:extLst>
      <p:ext uri="{BB962C8B-B14F-4D97-AF65-F5344CB8AC3E}">
        <p14:creationId xmlns:p14="http://schemas.microsoft.com/office/powerpoint/2010/main" val="196316501"/>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B8A6C81-6720-D005-3D4A-2C48B3807CDA}"/>
              </a:ext>
            </a:extLst>
          </p:cNvPr>
          <p:cNvPicPr>
            <a:picLocks noChangeAspect="1"/>
          </p:cNvPicPr>
          <p:nvPr/>
        </p:nvPicPr>
        <p:blipFill>
          <a:blip r:embed="rId2"/>
          <a:stretch>
            <a:fillRect/>
          </a:stretch>
        </p:blipFill>
        <p:spPr>
          <a:xfrm>
            <a:off x="643467" y="743628"/>
            <a:ext cx="10905066" cy="5370744"/>
          </a:xfrm>
          <a:prstGeom prst="rect">
            <a:avLst/>
          </a:prstGeom>
        </p:spPr>
      </p:pic>
    </p:spTree>
    <p:extLst>
      <p:ext uri="{BB962C8B-B14F-4D97-AF65-F5344CB8AC3E}">
        <p14:creationId xmlns:p14="http://schemas.microsoft.com/office/powerpoint/2010/main" val="3223274714"/>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30" name="Freeform: Shape 29">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32">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7EE8F6AE-D4F1-A9A4-33CA-422014C35147}"/>
              </a:ext>
            </a:extLst>
          </p:cNvPr>
          <p:cNvPicPr>
            <a:picLocks noChangeAspect="1"/>
          </p:cNvPicPr>
          <p:nvPr/>
        </p:nvPicPr>
        <p:blipFill>
          <a:blip r:embed="rId2"/>
          <a:stretch>
            <a:fillRect/>
          </a:stretch>
        </p:blipFill>
        <p:spPr>
          <a:xfrm>
            <a:off x="1782435" y="45305"/>
            <a:ext cx="7961892" cy="6816872"/>
          </a:xfrm>
          <a:prstGeom prst="rect">
            <a:avLst/>
          </a:prstGeom>
          <a:ln>
            <a:noFill/>
          </a:ln>
        </p:spPr>
      </p:pic>
    </p:spTree>
    <p:extLst>
      <p:ext uri="{BB962C8B-B14F-4D97-AF65-F5344CB8AC3E}">
        <p14:creationId xmlns:p14="http://schemas.microsoft.com/office/powerpoint/2010/main" val="1451034001"/>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51B438F-1A38-D363-C087-06C5D28FC7A6}"/>
              </a:ext>
            </a:extLst>
          </p:cNvPr>
          <p:cNvSpPr>
            <a:spLocks noGrp="1"/>
          </p:cNvSpPr>
          <p:nvPr>
            <p:ph type="title"/>
          </p:nvPr>
        </p:nvSpPr>
        <p:spPr>
          <a:xfrm>
            <a:off x="706110" y="609600"/>
            <a:ext cx="4784796" cy="1330840"/>
          </a:xfrm>
        </p:spPr>
        <p:txBody>
          <a:bodyPr>
            <a:normAutofit/>
          </a:bodyPr>
          <a:lstStyle/>
          <a:p>
            <a:r>
              <a:rPr lang="en-US" dirty="0"/>
              <a:t>Introduction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69E73FD-5CBF-9AE5-927B-1A1F4A4B9D2F}"/>
                  </a:ext>
                </a:extLst>
              </p:cNvPr>
              <p:cNvSpPr>
                <a:spLocks noGrp="1"/>
              </p:cNvSpPr>
              <p:nvPr>
                <p:ph idx="1"/>
              </p:nvPr>
            </p:nvSpPr>
            <p:spPr>
              <a:xfrm>
                <a:off x="706110" y="2173081"/>
                <a:ext cx="4438036" cy="3908585"/>
              </a:xfrm>
            </p:spPr>
            <p:txBody>
              <a:bodyPr>
                <a:normAutofit/>
              </a:bodyPr>
              <a:lstStyle/>
              <a:p>
                <a:r>
                  <a:rPr lang="en-US" sz="1700" dirty="0">
                    <a:latin typeface="Calibri" panose="020F0502020204030204" pitchFamily="34" charset="0"/>
                    <a:cs typeface="Calibri" panose="020F0502020204030204" pitchFamily="34" charset="0"/>
                  </a:rPr>
                  <a:t>Ocean plants</a:t>
                </a:r>
              </a:p>
              <a:p>
                <a:r>
                  <a:rPr lang="en-US" sz="1700" dirty="0">
                    <a:latin typeface="Calibri" panose="020F0502020204030204" pitchFamily="34" charset="0"/>
                    <a:cs typeface="Calibri" panose="020F0502020204030204" pitchFamily="34" charset="0"/>
                  </a:rPr>
                  <a:t>Plankton are a critically important food source for ocean species. </a:t>
                </a:r>
              </a:p>
              <a:p>
                <a:r>
                  <a:rPr lang="en-US" sz="1700" dirty="0">
                    <a:latin typeface="Calibri" panose="020F0502020204030204" pitchFamily="34" charset="0"/>
                    <a:cs typeface="Calibri" panose="020F0502020204030204" pitchFamily="34" charset="0"/>
                  </a:rPr>
                  <a:t>Plankton also play an important role in the global carbon cycle. This cycle captures the Sun’s energy and the atmosphere’s </a:t>
                </a:r>
                <a14:m>
                  <m:oMath xmlns:m="http://schemas.openxmlformats.org/officeDocument/2006/math">
                    <m:sSub>
                      <m:sSubPr>
                        <m:ctrlPr>
                          <a:rPr lang="en-US" sz="1700" i="1">
                            <a:latin typeface="Cambria Math" panose="02040503050406030204" pitchFamily="18" charset="0"/>
                          </a:rPr>
                        </m:ctrlPr>
                      </m:sSubPr>
                      <m:e>
                        <m:r>
                          <a:rPr lang="en-US" sz="1700" i="1">
                            <a:latin typeface="Cambria Math" panose="02040503050406030204" pitchFamily="18" charset="0"/>
                          </a:rPr>
                          <m:t>𝐶𝑜</m:t>
                        </m:r>
                      </m:e>
                      <m:sub>
                        <m:r>
                          <a:rPr lang="en-US" sz="1700" i="1">
                            <a:latin typeface="Cambria Math" panose="02040503050406030204" pitchFamily="18" charset="0"/>
                          </a:rPr>
                          <m:t>2</m:t>
                        </m:r>
                      </m:sub>
                    </m:sSub>
                  </m:oMath>
                </a14:m>
                <a:r>
                  <a:rPr lang="en-US" sz="1700" dirty="0">
                    <a:latin typeface="Calibri" panose="020F0502020204030204" pitchFamily="34" charset="0"/>
                    <a:cs typeface="Calibri" panose="020F0502020204030204" pitchFamily="34" charset="0"/>
                  </a:rPr>
                  <a:t> at the surface of the ocean and releases it to other organisms and other areas of the ocean. </a:t>
                </a:r>
              </a:p>
              <a:p>
                <a:r>
                  <a:rPr lang="en-US" sz="1800" dirty="0">
                    <a:latin typeface="Calibri" panose="020F0502020204030204" pitchFamily="34" charset="0"/>
                    <a:cs typeface="Calibri" panose="020F0502020204030204" pitchFamily="34" charset="0"/>
                  </a:rPr>
                  <a:t>The carbon transported by planktonic organisms towards the deep ocean will remain there for decades or centuries, avoiding the CO2 accumulation process in the atmosphere and avoiding a faster increase in the planet’s temperature.</a:t>
                </a:r>
              </a:p>
            </p:txBody>
          </p:sp>
        </mc:Choice>
        <mc:Fallback xmlns="">
          <p:sp>
            <p:nvSpPr>
              <p:cNvPr id="3" name="Content Placeholder 2">
                <a:extLst>
                  <a:ext uri="{FF2B5EF4-FFF2-40B4-BE49-F238E27FC236}">
                    <a16:creationId xmlns:a16="http://schemas.microsoft.com/office/drawing/2014/main" id="{E69E73FD-5CBF-9AE5-927B-1A1F4A4B9D2F}"/>
                  </a:ext>
                </a:extLst>
              </p:cNvPr>
              <p:cNvSpPr>
                <a:spLocks noGrp="1" noRot="1" noChangeAspect="1" noMove="1" noResize="1" noEditPoints="1" noAdjustHandles="1" noChangeArrowheads="1" noChangeShapeType="1" noTextEdit="1"/>
              </p:cNvSpPr>
              <p:nvPr>
                <p:ph idx="1"/>
              </p:nvPr>
            </p:nvSpPr>
            <p:spPr>
              <a:xfrm>
                <a:off x="706110" y="2173081"/>
                <a:ext cx="4438036" cy="3908585"/>
              </a:xfrm>
              <a:blipFill>
                <a:blip r:embed="rId3"/>
                <a:stretch>
                  <a:fillRect l="-855" t="-968" r="-1140" b="-323"/>
                </a:stretch>
              </a:blipFill>
            </p:spPr>
            <p:txBody>
              <a:bodyPr/>
              <a:lstStyle/>
              <a:p>
                <a:r>
                  <a:rPr lang="en-US">
                    <a:noFill/>
                  </a:rPr>
                  <a:t> </a:t>
                </a:r>
              </a:p>
            </p:txBody>
          </p:sp>
        </mc:Fallback>
      </mc:AlternateContent>
      <p:pic>
        <p:nvPicPr>
          <p:cNvPr id="9" name="Picture 8" descr="A diagram of a fish life cycle&#10;&#10;Description automatically generated">
            <a:extLst>
              <a:ext uri="{FF2B5EF4-FFF2-40B4-BE49-F238E27FC236}">
                <a16:creationId xmlns:a16="http://schemas.microsoft.com/office/drawing/2014/main" id="{7AFB217B-7FC5-808F-99E9-8F96D66B5532}"/>
              </a:ext>
            </a:extLst>
          </p:cNvPr>
          <p:cNvPicPr>
            <a:picLocks noChangeAspect="1"/>
          </p:cNvPicPr>
          <p:nvPr/>
        </p:nvPicPr>
        <p:blipFill>
          <a:blip r:embed="rId4"/>
          <a:stretch>
            <a:fillRect/>
          </a:stretch>
        </p:blipFill>
        <p:spPr>
          <a:xfrm>
            <a:off x="7186690" y="717012"/>
            <a:ext cx="4125489" cy="5446191"/>
          </a:xfrm>
          <a:prstGeom prst="rect">
            <a:avLst/>
          </a:prstGeom>
        </p:spPr>
      </p:pic>
    </p:spTree>
    <p:extLst>
      <p:ext uri="{BB962C8B-B14F-4D97-AF65-F5344CB8AC3E}">
        <p14:creationId xmlns:p14="http://schemas.microsoft.com/office/powerpoint/2010/main" val="4022408135"/>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Isosceles Triangle 4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E89AC625-8DC5-A141-CA27-7C5BE03CD28D}"/>
              </a:ext>
            </a:extLst>
          </p:cNvPr>
          <p:cNvPicPr>
            <a:picLocks noChangeAspect="1"/>
          </p:cNvPicPr>
          <p:nvPr/>
        </p:nvPicPr>
        <p:blipFill>
          <a:blip r:embed="rId2"/>
          <a:stretch>
            <a:fillRect/>
          </a:stretch>
        </p:blipFill>
        <p:spPr>
          <a:xfrm>
            <a:off x="2007901" y="10888"/>
            <a:ext cx="7462956" cy="6847112"/>
          </a:xfrm>
          <a:prstGeom prst="rect">
            <a:avLst/>
          </a:prstGeom>
          <a:ln>
            <a:noFill/>
          </a:ln>
        </p:spPr>
      </p:pic>
      <p:sp>
        <p:nvSpPr>
          <p:cNvPr id="52" name="Isosceles Triangle 5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0856607"/>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855A890-B60B-4670-9DC2-69DC05015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A9038-477E-3BFD-A293-3F0888CC753E}"/>
              </a:ext>
            </a:extLst>
          </p:cNvPr>
          <p:cNvSpPr>
            <a:spLocks noGrp="1"/>
          </p:cNvSpPr>
          <p:nvPr>
            <p:ph type="title"/>
          </p:nvPr>
        </p:nvSpPr>
        <p:spPr>
          <a:xfrm>
            <a:off x="454467" y="2023110"/>
            <a:ext cx="2469624" cy="2846070"/>
          </a:xfrm>
        </p:spPr>
        <p:txBody>
          <a:bodyPr vert="horz" lIns="91440" tIns="45720" rIns="91440" bIns="45720" rtlCol="0" anchor="ctr">
            <a:normAutofit/>
          </a:bodyPr>
          <a:lstStyle/>
          <a:p>
            <a:r>
              <a:rPr lang="en-US" sz="2300"/>
              <a:t>Analyzing Misclassifications: Saliency Maps for Incorrectly Classified Plankton Images</a:t>
            </a:r>
          </a:p>
        </p:txBody>
      </p:sp>
      <p:sp>
        <p:nvSpPr>
          <p:cNvPr id="26" name="Rectangle 25">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22480"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042549"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283"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close up of a black and red image&#10;&#10;Description automatically generated">
            <a:extLst>
              <a:ext uri="{FF2B5EF4-FFF2-40B4-BE49-F238E27FC236}">
                <a16:creationId xmlns:a16="http://schemas.microsoft.com/office/drawing/2014/main" id="{A464FFB0-D413-A12B-D0EE-BD058C04F06C}"/>
              </a:ext>
            </a:extLst>
          </p:cNvPr>
          <p:cNvPicPr>
            <a:picLocks noChangeAspect="1"/>
          </p:cNvPicPr>
          <p:nvPr/>
        </p:nvPicPr>
        <p:blipFill rotWithShape="1">
          <a:blip r:embed="rId2"/>
          <a:srcRect t="267" r="1" b="1"/>
          <a:stretch/>
        </p:blipFill>
        <p:spPr>
          <a:xfrm>
            <a:off x="3893830" y="1020618"/>
            <a:ext cx="3863741" cy="2163494"/>
          </a:xfrm>
          <a:prstGeom prst="rect">
            <a:avLst/>
          </a:prstGeom>
        </p:spPr>
      </p:pic>
      <p:pic>
        <p:nvPicPr>
          <p:cNvPr id="7" name="Picture 6">
            <a:extLst>
              <a:ext uri="{FF2B5EF4-FFF2-40B4-BE49-F238E27FC236}">
                <a16:creationId xmlns:a16="http://schemas.microsoft.com/office/drawing/2014/main" id="{B9A8C021-702E-0921-223A-02B7A37DDEB9}"/>
              </a:ext>
            </a:extLst>
          </p:cNvPr>
          <p:cNvPicPr>
            <a:picLocks noChangeAspect="1"/>
          </p:cNvPicPr>
          <p:nvPr/>
        </p:nvPicPr>
        <p:blipFill rotWithShape="1">
          <a:blip r:embed="rId3"/>
          <a:srcRect l="2138" r="-2" b="-2"/>
          <a:stretch/>
        </p:blipFill>
        <p:spPr>
          <a:xfrm>
            <a:off x="7933301" y="1013004"/>
            <a:ext cx="3726237" cy="2172992"/>
          </a:xfrm>
          <a:prstGeom prst="rect">
            <a:avLst/>
          </a:prstGeom>
        </p:spPr>
      </p:pic>
      <p:pic>
        <p:nvPicPr>
          <p:cNvPr id="9" name="Picture 8" descr="A close up of a red and white image&#10;&#10;Description automatically generated">
            <a:extLst>
              <a:ext uri="{FF2B5EF4-FFF2-40B4-BE49-F238E27FC236}">
                <a16:creationId xmlns:a16="http://schemas.microsoft.com/office/drawing/2014/main" id="{5A12C70E-B564-B795-22B1-C6DEC86A50D1}"/>
              </a:ext>
            </a:extLst>
          </p:cNvPr>
          <p:cNvPicPr>
            <a:picLocks noChangeAspect="1"/>
          </p:cNvPicPr>
          <p:nvPr/>
        </p:nvPicPr>
        <p:blipFill>
          <a:blip r:embed="rId4"/>
          <a:stretch>
            <a:fillRect/>
          </a:stretch>
        </p:blipFill>
        <p:spPr>
          <a:xfrm>
            <a:off x="3899560" y="3767229"/>
            <a:ext cx="3858011" cy="2090587"/>
          </a:xfrm>
          <a:prstGeom prst="rect">
            <a:avLst/>
          </a:prstGeom>
        </p:spPr>
      </p:pic>
      <p:pic>
        <p:nvPicPr>
          <p:cNvPr id="8" name="Picture 7" descr="A close up of a red and grey image&#10;&#10;Description automatically generated">
            <a:extLst>
              <a:ext uri="{FF2B5EF4-FFF2-40B4-BE49-F238E27FC236}">
                <a16:creationId xmlns:a16="http://schemas.microsoft.com/office/drawing/2014/main" id="{D32112AF-0476-CC59-FF91-F8B3B2B65C09}"/>
              </a:ext>
            </a:extLst>
          </p:cNvPr>
          <p:cNvPicPr>
            <a:picLocks noChangeAspect="1"/>
          </p:cNvPicPr>
          <p:nvPr/>
        </p:nvPicPr>
        <p:blipFill rotWithShape="1">
          <a:blip r:embed="rId5"/>
          <a:srcRect l="2583" r="3" b="3"/>
          <a:stretch/>
        </p:blipFill>
        <p:spPr>
          <a:xfrm>
            <a:off x="7915811" y="3751806"/>
            <a:ext cx="3823634" cy="2109974"/>
          </a:xfrm>
          <a:prstGeom prst="rect">
            <a:avLst/>
          </a:prstGeom>
        </p:spPr>
      </p:pic>
    </p:spTree>
    <p:extLst>
      <p:ext uri="{BB962C8B-B14F-4D97-AF65-F5344CB8AC3E}">
        <p14:creationId xmlns:p14="http://schemas.microsoft.com/office/powerpoint/2010/main" val="2622035672"/>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68755-937D-A597-5237-7788384781A8}"/>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BC0196E2-190D-9187-AE14-647D6E224ADA}"/>
              </a:ext>
            </a:extLst>
          </p:cNvPr>
          <p:cNvSpPr>
            <a:spLocks noGrp="1"/>
          </p:cNvSpPr>
          <p:nvPr>
            <p:ph idx="1"/>
          </p:nvPr>
        </p:nvSpPr>
        <p:spPr/>
        <p:txBody>
          <a:bodyPr/>
          <a:lstStyle/>
          <a:p>
            <a:r>
              <a:rPr lang="en-US" dirty="0"/>
              <a:t>We found that blindly data augmenting won’t always generalize your model. We should analyze/visualize our image data to see if it really needs any data augmentation.</a:t>
            </a:r>
          </a:p>
          <a:p>
            <a:r>
              <a:rPr lang="en-US" dirty="0"/>
              <a:t>Introducing noise not always make your model robust.</a:t>
            </a:r>
          </a:p>
        </p:txBody>
      </p:sp>
      <p:pic>
        <p:nvPicPr>
          <p:cNvPr id="5" name="Picture 4" descr="A graph of blue and orange lines&#10;&#10;Description automatically generated">
            <a:extLst>
              <a:ext uri="{FF2B5EF4-FFF2-40B4-BE49-F238E27FC236}">
                <a16:creationId xmlns:a16="http://schemas.microsoft.com/office/drawing/2014/main" id="{355B9243-121D-E9DE-B718-D1F80466726D}"/>
              </a:ext>
            </a:extLst>
          </p:cNvPr>
          <p:cNvPicPr>
            <a:picLocks noChangeAspect="1"/>
          </p:cNvPicPr>
          <p:nvPr/>
        </p:nvPicPr>
        <p:blipFill>
          <a:blip r:embed="rId2"/>
          <a:stretch>
            <a:fillRect/>
          </a:stretch>
        </p:blipFill>
        <p:spPr>
          <a:xfrm>
            <a:off x="1564943" y="3845243"/>
            <a:ext cx="7772400" cy="2331720"/>
          </a:xfrm>
          <a:prstGeom prst="rect">
            <a:avLst/>
          </a:prstGeom>
        </p:spPr>
      </p:pic>
    </p:spTree>
    <p:extLst>
      <p:ext uri="{BB962C8B-B14F-4D97-AF65-F5344CB8AC3E}">
        <p14:creationId xmlns:p14="http://schemas.microsoft.com/office/powerpoint/2010/main" val="4184486482"/>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199EC-7C9B-B337-127F-666F3FCC78B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4A016E8-25DD-F8BD-07BE-80EB519B7ABE}"/>
              </a:ext>
            </a:extLst>
          </p:cNvPr>
          <p:cNvSpPr>
            <a:spLocks noGrp="1"/>
          </p:cNvSpPr>
          <p:nvPr>
            <p:ph idx="1"/>
          </p:nvPr>
        </p:nvSpPr>
        <p:spPr>
          <a:xfrm>
            <a:off x="838200" y="1825625"/>
            <a:ext cx="10515600" cy="1603375"/>
          </a:xfrm>
        </p:spPr>
        <p:txBody>
          <a:bodyPr/>
          <a:lstStyle/>
          <a:p>
            <a:r>
              <a:rPr lang="en-US" dirty="0"/>
              <a:t>Making the model deep would help in increasing the accuracy of the model.</a:t>
            </a:r>
          </a:p>
          <a:p>
            <a:r>
              <a:rPr lang="en-US" dirty="0"/>
              <a:t>Transfer Learning can reduce the training time of the model.</a:t>
            </a:r>
          </a:p>
          <a:p>
            <a:pPr marL="0" indent="0">
              <a:buNone/>
            </a:pPr>
            <a:endParaRPr lang="en-US" dirty="0"/>
          </a:p>
        </p:txBody>
      </p:sp>
      <p:sp>
        <p:nvSpPr>
          <p:cNvPr id="4" name="TextBox 3">
            <a:extLst>
              <a:ext uri="{FF2B5EF4-FFF2-40B4-BE49-F238E27FC236}">
                <a16:creationId xmlns:a16="http://schemas.microsoft.com/office/drawing/2014/main" id="{119E78C0-723A-8F2E-41D1-14A966D3B6A6}"/>
              </a:ext>
            </a:extLst>
          </p:cNvPr>
          <p:cNvSpPr txBox="1"/>
          <p:nvPr/>
        </p:nvSpPr>
        <p:spPr>
          <a:xfrm>
            <a:off x="873457" y="3766782"/>
            <a:ext cx="2962799" cy="707886"/>
          </a:xfrm>
          <a:prstGeom prst="rect">
            <a:avLst/>
          </a:prstGeom>
          <a:noFill/>
        </p:spPr>
        <p:txBody>
          <a:bodyPr wrap="none" rtlCol="0">
            <a:spAutoFit/>
          </a:bodyPr>
          <a:lstStyle/>
          <a:p>
            <a:r>
              <a:rPr lang="en-US" sz="4000" u="sng" dirty="0"/>
              <a:t>Future Plans</a:t>
            </a:r>
          </a:p>
        </p:txBody>
      </p:sp>
      <p:sp>
        <p:nvSpPr>
          <p:cNvPr id="5" name="TextBox 4">
            <a:extLst>
              <a:ext uri="{FF2B5EF4-FFF2-40B4-BE49-F238E27FC236}">
                <a16:creationId xmlns:a16="http://schemas.microsoft.com/office/drawing/2014/main" id="{D8A65602-EC0C-88D5-CE21-B2E96AACD523}"/>
              </a:ext>
            </a:extLst>
          </p:cNvPr>
          <p:cNvSpPr txBox="1"/>
          <p:nvPr/>
        </p:nvSpPr>
        <p:spPr>
          <a:xfrm>
            <a:off x="982639" y="4681182"/>
            <a:ext cx="9348716" cy="646331"/>
          </a:xfrm>
          <a:prstGeom prst="rect">
            <a:avLst/>
          </a:prstGeom>
          <a:noFill/>
        </p:spPr>
        <p:txBody>
          <a:bodyPr wrap="square" rtlCol="0">
            <a:spAutoFit/>
          </a:bodyPr>
          <a:lstStyle/>
          <a:p>
            <a:pPr marL="285750" indent="-285750">
              <a:buFont typeface="Arial" panose="020B0604020202020204" pitchFamily="34" charset="0"/>
              <a:buChar char="•"/>
            </a:pPr>
            <a:r>
              <a:rPr lang="en-US" dirty="0"/>
              <a:t>We wanted to take learning we got here and apply in the classification of fish species in Raritan River using under water video imaging.</a:t>
            </a:r>
          </a:p>
        </p:txBody>
      </p:sp>
    </p:spTree>
    <p:extLst>
      <p:ext uri="{BB962C8B-B14F-4D97-AF65-F5344CB8AC3E}">
        <p14:creationId xmlns:p14="http://schemas.microsoft.com/office/powerpoint/2010/main" val="3425285601"/>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5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03073943-D24B-7EAA-98BA-92EEDFBF571B}"/>
              </a:ext>
            </a:extLst>
          </p:cNvPr>
          <p:cNvPicPr>
            <a:picLocks noChangeAspect="1"/>
          </p:cNvPicPr>
          <p:nvPr/>
        </p:nvPicPr>
        <p:blipFill rotWithShape="1">
          <a:blip r:embed="rId2"/>
          <a:srcRect r="29501"/>
          <a:stretch/>
        </p:blipFill>
        <p:spPr>
          <a:xfrm>
            <a:off x="1" y="10"/>
            <a:ext cx="12184814" cy="6857990"/>
          </a:xfrm>
          <a:prstGeom prst="rect">
            <a:avLst/>
          </a:prstGeom>
        </p:spPr>
      </p:pic>
      <p:sp>
        <p:nvSpPr>
          <p:cNvPr id="60" name="Rectangle 5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3140A6F-BD18-2FD4-4DC5-8E02626BACF1}"/>
              </a:ext>
            </a:extLst>
          </p:cNvPr>
          <p:cNvSpPr>
            <a:spLocks noGrp="1"/>
          </p:cNvSpPr>
          <p:nvPr>
            <p:ph idx="1"/>
          </p:nvPr>
        </p:nvSpPr>
        <p:spPr>
          <a:xfrm>
            <a:off x="8654557" y="3104532"/>
            <a:ext cx="2968520" cy="654657"/>
          </a:xfrm>
        </p:spPr>
        <p:txBody>
          <a:bodyPr vert="horz" lIns="91440" tIns="45720" rIns="91440" bIns="45720" rtlCol="0" anchor="t">
            <a:normAutofit lnSpcReduction="10000"/>
          </a:bodyPr>
          <a:lstStyle/>
          <a:p>
            <a:pPr marL="0" indent="0">
              <a:buNone/>
            </a:pPr>
            <a:r>
              <a:rPr lang="en-US" sz="4400"/>
              <a:t>Thank You!</a:t>
            </a:r>
          </a:p>
        </p:txBody>
      </p:sp>
    </p:spTree>
    <p:extLst>
      <p:ext uri="{BB962C8B-B14F-4D97-AF65-F5344CB8AC3E}">
        <p14:creationId xmlns:p14="http://schemas.microsoft.com/office/powerpoint/2010/main" val="2043393009"/>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C8608F4F-E522-7DD5-E790-05D7A9C6997F}"/>
              </a:ext>
            </a:extLst>
          </p:cNvPr>
          <p:cNvSpPr>
            <a:spLocks noGrp="1"/>
          </p:cNvSpPr>
          <p:nvPr>
            <p:ph idx="1"/>
          </p:nvPr>
        </p:nvSpPr>
        <p:spPr>
          <a:xfrm>
            <a:off x="684128" y="1030917"/>
            <a:ext cx="4958966" cy="5178496"/>
          </a:xfrm>
        </p:spPr>
        <p:txBody>
          <a:bodyPr>
            <a:normAutofit/>
          </a:bodyPr>
          <a:lstStyle/>
          <a:p>
            <a:endParaRPr lang="en-US" sz="2000" dirty="0"/>
          </a:p>
          <a:p>
            <a:r>
              <a:rPr lang="en-US" sz="1700" dirty="0">
                <a:latin typeface="Calibri" panose="020F0502020204030204" pitchFamily="34" charset="0"/>
                <a:cs typeface="Calibri" panose="020F0502020204030204" pitchFamily="34" charset="0"/>
              </a:rPr>
              <a:t>To get a clear picture of this carbon movement (flux), scientists need to know how much plankton there is (biomass) and how it functions (physiology). This involves counting them, measuring their size, and identifying their species (taxonomy). However, this task is very detailed and takes a lot of time if done manually.</a:t>
            </a:r>
          </a:p>
          <a:p>
            <a:r>
              <a:rPr lang="en-US" sz="1700" dirty="0">
                <a:latin typeface="Calibri" panose="020F0502020204030204" pitchFamily="34" charset="0"/>
                <a:cs typeface="Calibri" panose="020F0502020204030204" pitchFamily="34" charset="0"/>
              </a:rPr>
              <a:t>Since the direct counting, sizing, and classification of the microscopic plants and animals of the sea is quite laborious and time-consuming, oceanographers have relied on technology to more quickly quantify these organisms.</a:t>
            </a:r>
          </a:p>
          <a:p>
            <a:r>
              <a:rPr lang="en-US" sz="1700" dirty="0">
                <a:latin typeface="Calibri" panose="020F0502020204030204" pitchFamily="34" charset="0"/>
                <a:cs typeface="Calibri" panose="020F0502020204030204" pitchFamily="34" charset="0"/>
              </a:rPr>
              <a:t>The accumulation of large numbers of images increases the need for much more efficient machine learning methods in order to automate the processes of image classification, data extraction, and analysis.</a:t>
            </a:r>
          </a:p>
          <a:p>
            <a:endParaRPr lang="en-US" sz="1700" dirty="0">
              <a:latin typeface="Calibri" panose="020F0502020204030204" pitchFamily="34" charset="0"/>
              <a:cs typeface="Calibri" panose="020F0502020204030204" pitchFamily="34" charset="0"/>
            </a:endParaRPr>
          </a:p>
          <a:p>
            <a:endParaRPr lang="en-US" sz="1700" dirty="0">
              <a:latin typeface="Calibri" panose="020F0502020204030204" pitchFamily="34" charset="0"/>
              <a:cs typeface="Calibri" panose="020F0502020204030204" pitchFamily="34" charset="0"/>
            </a:endParaRPr>
          </a:p>
        </p:txBody>
      </p:sp>
      <p:pic>
        <p:nvPicPr>
          <p:cNvPr id="5" name="Picture 4" descr="A close-up of a variety of marine animals&#10;&#10;Description automatically generated">
            <a:extLst>
              <a:ext uri="{FF2B5EF4-FFF2-40B4-BE49-F238E27FC236}">
                <a16:creationId xmlns:a16="http://schemas.microsoft.com/office/drawing/2014/main" id="{B9703ED6-13F5-0D5C-E089-7B8B720E563B}"/>
              </a:ext>
            </a:extLst>
          </p:cNvPr>
          <p:cNvPicPr>
            <a:picLocks noChangeAspect="1"/>
          </p:cNvPicPr>
          <p:nvPr/>
        </p:nvPicPr>
        <p:blipFill>
          <a:blip r:embed="rId2"/>
          <a:stretch>
            <a:fillRect/>
          </a:stretch>
        </p:blipFill>
        <p:spPr>
          <a:xfrm>
            <a:off x="6094719" y="1714233"/>
            <a:ext cx="5671457" cy="3189438"/>
          </a:xfrm>
          <a:prstGeom prst="rect">
            <a:avLst/>
          </a:prstGeom>
        </p:spPr>
      </p:pic>
      <p:sp>
        <p:nvSpPr>
          <p:cNvPr id="23" name="Freeform: Shape 22">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422497410"/>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13">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A199954-F8B6-FD37-E60C-61785128F707}"/>
              </a:ext>
            </a:extLst>
          </p:cNvPr>
          <p:cNvSpPr>
            <a:spLocks noGrp="1"/>
          </p:cNvSpPr>
          <p:nvPr>
            <p:ph type="title"/>
          </p:nvPr>
        </p:nvSpPr>
        <p:spPr>
          <a:xfrm>
            <a:off x="683463" y="385835"/>
            <a:ext cx="9392421" cy="1330841"/>
          </a:xfrm>
        </p:spPr>
        <p:txBody>
          <a:bodyPr>
            <a:normAutofit/>
          </a:bodyPr>
          <a:lstStyle/>
          <a:p>
            <a:r>
              <a:rPr lang="en-US" dirty="0"/>
              <a:t>Objective</a:t>
            </a:r>
          </a:p>
        </p:txBody>
      </p:sp>
      <p:sp>
        <p:nvSpPr>
          <p:cNvPr id="3" name="Content Placeholder 2">
            <a:extLst>
              <a:ext uri="{FF2B5EF4-FFF2-40B4-BE49-F238E27FC236}">
                <a16:creationId xmlns:a16="http://schemas.microsoft.com/office/drawing/2014/main" id="{FC1FC464-76EE-6DC8-745C-3AB501575A7B}"/>
              </a:ext>
            </a:extLst>
          </p:cNvPr>
          <p:cNvSpPr>
            <a:spLocks noGrp="1"/>
          </p:cNvSpPr>
          <p:nvPr>
            <p:ph idx="1"/>
          </p:nvPr>
        </p:nvSpPr>
        <p:spPr>
          <a:xfrm>
            <a:off x="425824" y="1605880"/>
            <a:ext cx="5944727" cy="4456010"/>
          </a:xfrm>
        </p:spPr>
        <p:txBody>
          <a:bodyPr vert="horz" lIns="91440" tIns="45720" rIns="91440" bIns="45720" rtlCol="0" anchor="t">
            <a:noAutofit/>
          </a:bodyPr>
          <a:lstStyle/>
          <a:p>
            <a:r>
              <a:rPr lang="en-US" sz="1700" b="0" i="0" dirty="0">
                <a:effectLst/>
                <a:highlight>
                  <a:srgbClr val="FFFFFF"/>
                </a:highlight>
                <a:latin typeface="Calibri"/>
                <a:ea typeface="Calibri"/>
                <a:cs typeface="Calibri"/>
              </a:rPr>
              <a:t>The objective of the project is to categorize gray scale plankton images into one of 10 categories. These images were captured using an underwater camera that was dragged through a specific zone. Researchers utilize these images to identify the species present in that region and to assess their prevalence. Generally, there is a significant volume of these images, and they must be labeled prior to drawing any scientific conclusions. By automating this process to the greatest extent possible, a considerable amount of time could be saved!</a:t>
            </a:r>
          </a:p>
          <a:p>
            <a:r>
              <a:rPr lang="en-US" sz="1700" dirty="0">
                <a:highlight>
                  <a:srgbClr val="FFFFFF"/>
                </a:highlight>
                <a:latin typeface="Calibri"/>
                <a:ea typeface="Calibri"/>
                <a:cs typeface="Calibri"/>
              </a:rPr>
              <a:t>We decided to achieve this by training pre-trained VGG16 convolutional neural network and explored different techniques to enhance the accuracy of the model.</a:t>
            </a:r>
          </a:p>
          <a:p>
            <a:r>
              <a:rPr lang="en-US" sz="1700" dirty="0">
                <a:highlight>
                  <a:srgbClr val="FFFFFF"/>
                </a:highlight>
                <a:latin typeface="Calibri"/>
                <a:ea typeface="Calibri"/>
                <a:cs typeface="Calibri"/>
              </a:rPr>
              <a:t>We used the subset of IFCB WHOI plankton dataset for training our model.</a:t>
            </a:r>
          </a:p>
          <a:p>
            <a:r>
              <a:rPr lang="en-US" sz="1700" dirty="0">
                <a:latin typeface="Calibri"/>
                <a:ea typeface="Calibri"/>
                <a:cs typeface="Calibri"/>
              </a:rPr>
              <a:t>We also investigated techniques to more accurately determine the areas where the model performed well and where it did not.</a:t>
            </a:r>
          </a:p>
          <a:p>
            <a:endParaRPr lang="en-US" sz="1700" dirty="0">
              <a:highlight>
                <a:srgbClr val="FFFFFF"/>
              </a:highlight>
              <a:latin typeface="Calibri" panose="020F0502020204030204" pitchFamily="34" charset="0"/>
              <a:ea typeface="Calibri"/>
              <a:cs typeface="Calibri" panose="020F0502020204030204" pitchFamily="34" charset="0"/>
            </a:endParaRPr>
          </a:p>
          <a:p>
            <a:endParaRPr lang="en-US" sz="1700" dirty="0">
              <a:latin typeface="Calibri" panose="020F0502020204030204" pitchFamily="34" charset="0"/>
              <a:ea typeface="Calibri"/>
              <a:cs typeface="Calibri" panose="020F0502020204030204" pitchFamily="34" charset="0"/>
            </a:endParaRPr>
          </a:p>
        </p:txBody>
      </p:sp>
      <p:pic>
        <p:nvPicPr>
          <p:cNvPr id="7" name="Picture 6" descr="A collage of images of various bacteria&#10;&#10;Description automatically generated">
            <a:extLst>
              <a:ext uri="{FF2B5EF4-FFF2-40B4-BE49-F238E27FC236}">
                <a16:creationId xmlns:a16="http://schemas.microsoft.com/office/drawing/2014/main" id="{A4317AFF-501B-867D-A9FE-EAB6C8F5E690}"/>
              </a:ext>
            </a:extLst>
          </p:cNvPr>
          <p:cNvPicPr>
            <a:picLocks noChangeAspect="1"/>
          </p:cNvPicPr>
          <p:nvPr/>
        </p:nvPicPr>
        <p:blipFill rotWithShape="1">
          <a:blip r:embed="rId3"/>
          <a:srcRect l="6579" t="301" r="-83"/>
          <a:stretch/>
        </p:blipFill>
        <p:spPr>
          <a:xfrm>
            <a:off x="6454869" y="1605880"/>
            <a:ext cx="5568946" cy="3858849"/>
          </a:xfrm>
          <a:prstGeom prst="rect">
            <a:avLst/>
          </a:prstGeom>
        </p:spPr>
      </p:pic>
      <p:sp>
        <p:nvSpPr>
          <p:cNvPr id="22" name="Freeform: Shape 15">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8773591"/>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BB439D5-8675-C135-B944-FB36C3060E7E}"/>
              </a:ext>
            </a:extLst>
          </p:cNvPr>
          <p:cNvSpPr>
            <a:spLocks noGrp="1"/>
          </p:cNvSpPr>
          <p:nvPr>
            <p:ph type="title"/>
          </p:nvPr>
        </p:nvSpPr>
        <p:spPr>
          <a:xfrm>
            <a:off x="691055" y="210624"/>
            <a:ext cx="4815238" cy="1330839"/>
          </a:xfrm>
        </p:spPr>
        <p:txBody>
          <a:bodyPr>
            <a:normAutofit/>
          </a:bodyPr>
          <a:lstStyle/>
          <a:p>
            <a:r>
              <a:rPr lang="en-US" dirty="0"/>
              <a:t>Model Architecture </a:t>
            </a:r>
          </a:p>
        </p:txBody>
      </p:sp>
      <p:sp>
        <p:nvSpPr>
          <p:cNvPr id="13" name="Content Placeholder 12">
            <a:extLst>
              <a:ext uri="{FF2B5EF4-FFF2-40B4-BE49-F238E27FC236}">
                <a16:creationId xmlns:a16="http://schemas.microsoft.com/office/drawing/2014/main" id="{21D4F648-90C0-5187-6DB3-FF53E14C8114}"/>
              </a:ext>
            </a:extLst>
          </p:cNvPr>
          <p:cNvSpPr>
            <a:spLocks noGrp="1"/>
          </p:cNvSpPr>
          <p:nvPr>
            <p:ph idx="1"/>
          </p:nvPr>
        </p:nvSpPr>
        <p:spPr>
          <a:xfrm>
            <a:off x="453922" y="1539754"/>
            <a:ext cx="5294192" cy="5126432"/>
          </a:xfrm>
        </p:spPr>
        <p:txBody>
          <a:bodyPr>
            <a:normAutofit/>
          </a:bodyPr>
          <a:lstStyle/>
          <a:p>
            <a:r>
              <a:rPr lang="en-US" sz="1400" b="1" dirty="0"/>
              <a:t>Network Structure</a:t>
            </a:r>
            <a:r>
              <a:rPr lang="en-US" sz="1400" dirty="0"/>
              <a:t>: VGG16 is a deep neural network with 16 layers, developed by the Visual Geometry Group at the University of Oxford.</a:t>
            </a:r>
          </a:p>
          <a:p>
            <a:r>
              <a:rPr lang="en-US" sz="1400" b="1" dirty="0"/>
              <a:t>Main Feature</a:t>
            </a:r>
            <a:r>
              <a:rPr lang="en-US" sz="1400" dirty="0"/>
              <a:t>: The significant characteristic of VGG16 is its depth, with numerous layers making up the network.</a:t>
            </a:r>
          </a:p>
          <a:p>
            <a:r>
              <a:rPr lang="en-US" sz="1400" b="1" dirty="0"/>
              <a:t>Layer Composition</a:t>
            </a:r>
            <a:r>
              <a:rPr lang="en-US" sz="1400" dirty="0"/>
              <a:t>: The network consists of five blocks of convolutional layers.</a:t>
            </a:r>
          </a:p>
          <a:p>
            <a:r>
              <a:rPr lang="en-US" sz="1400" b="1" dirty="0"/>
              <a:t>Pooling Layers</a:t>
            </a:r>
            <a:r>
              <a:rPr lang="en-US" sz="1400" dirty="0"/>
              <a:t>: Between these blocks, max-pooling layers are used to reduce the spatial dimensions.</a:t>
            </a:r>
          </a:p>
          <a:p>
            <a:r>
              <a:rPr lang="en-US" sz="1400" dirty="0"/>
              <a:t>Max-pooling operates on 2x2 window sizes with a stride of 2.</a:t>
            </a:r>
          </a:p>
          <a:p>
            <a:r>
              <a:rPr lang="en-US" sz="1400" b="1" dirty="0"/>
              <a:t>Fully-Connected Layers</a:t>
            </a:r>
            <a:r>
              <a:rPr lang="en-US" sz="1400" dirty="0"/>
              <a:t>: After the convolutional blocks, there are three fully-connected layers.</a:t>
            </a:r>
          </a:p>
          <a:p>
            <a:r>
              <a:rPr lang="en-US" sz="1400" b="1" dirty="0"/>
              <a:t>Output Layer</a:t>
            </a:r>
            <a:r>
              <a:rPr lang="en-US" sz="1400" dirty="0"/>
              <a:t>: The network concludes with a SoftMax layer that outputs the probabilities for each class.</a:t>
            </a:r>
          </a:p>
        </p:txBody>
      </p:sp>
      <p:pic>
        <p:nvPicPr>
          <p:cNvPr id="9" name="Content Placeholder 8" descr="A graph of a graph of a graph&#10;&#10;Description automatically generated with medium confidence">
            <a:extLst>
              <a:ext uri="{FF2B5EF4-FFF2-40B4-BE49-F238E27FC236}">
                <a16:creationId xmlns:a16="http://schemas.microsoft.com/office/drawing/2014/main" id="{50AFCD04-881C-B783-369E-87B20879C3CA}"/>
              </a:ext>
            </a:extLst>
          </p:cNvPr>
          <p:cNvPicPr>
            <a:picLocks noChangeAspect="1"/>
          </p:cNvPicPr>
          <p:nvPr/>
        </p:nvPicPr>
        <p:blipFill rotWithShape="1">
          <a:blip r:embed="rId3"/>
          <a:srcRect l="5172" t="-1" r="10387" b="-626"/>
          <a:stretch/>
        </p:blipFill>
        <p:spPr>
          <a:xfrm>
            <a:off x="5748114" y="1357388"/>
            <a:ext cx="6349209" cy="4135528"/>
          </a:xfrm>
          <a:prstGeom prst="rect">
            <a:avLst/>
          </a:prstGeom>
        </p:spPr>
      </p:pic>
    </p:spTree>
    <p:extLst>
      <p:ext uri="{BB962C8B-B14F-4D97-AF65-F5344CB8AC3E}">
        <p14:creationId xmlns:p14="http://schemas.microsoft.com/office/powerpoint/2010/main" val="3450039973"/>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ircuit board">
            <a:extLst>
              <a:ext uri="{FF2B5EF4-FFF2-40B4-BE49-F238E27FC236}">
                <a16:creationId xmlns:a16="http://schemas.microsoft.com/office/drawing/2014/main" id="{0B9331CF-A7CA-9F41-D437-BF8482196011}"/>
              </a:ext>
            </a:extLst>
          </p:cNvPr>
          <p:cNvPicPr>
            <a:picLocks noChangeAspect="1"/>
          </p:cNvPicPr>
          <p:nvPr/>
        </p:nvPicPr>
        <p:blipFill rotWithShape="1">
          <a:blip r:embed="rId2"/>
          <a:srcRect l="2251" r="3631" b="-1"/>
          <a:stretch/>
        </p:blipFill>
        <p:spPr>
          <a:xfrm>
            <a:off x="2519309" y="0"/>
            <a:ext cx="9669642" cy="6857990"/>
          </a:xfrm>
          <a:prstGeom prst="rect">
            <a:avLst/>
          </a:prstGeom>
        </p:spPr>
      </p:pic>
      <p:sp>
        <p:nvSpPr>
          <p:cNvPr id="29" name="Rectangle 28">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6690181-A11C-9408-F21D-966E24DB3A90}"/>
              </a:ext>
            </a:extLst>
          </p:cNvPr>
          <p:cNvSpPr>
            <a:spLocks noGrp="1"/>
          </p:cNvSpPr>
          <p:nvPr>
            <p:ph type="title"/>
          </p:nvPr>
        </p:nvSpPr>
        <p:spPr>
          <a:xfrm>
            <a:off x="493986" y="743447"/>
            <a:ext cx="4431627" cy="1169436"/>
          </a:xfrm>
          <a:noFill/>
        </p:spPr>
        <p:txBody>
          <a:bodyPr vert="horz" lIns="91440" tIns="45720" rIns="91440" bIns="45720" rtlCol="0" anchor="b">
            <a:noAutofit/>
          </a:bodyPr>
          <a:lstStyle/>
          <a:p>
            <a:r>
              <a:rPr lang="en-US" dirty="0"/>
              <a:t>Software and hardware</a:t>
            </a:r>
          </a:p>
        </p:txBody>
      </p:sp>
      <p:sp>
        <p:nvSpPr>
          <p:cNvPr id="7" name="TextBox 6">
            <a:extLst>
              <a:ext uri="{FF2B5EF4-FFF2-40B4-BE49-F238E27FC236}">
                <a16:creationId xmlns:a16="http://schemas.microsoft.com/office/drawing/2014/main" id="{04D89F65-FA4A-519F-A423-EEC4E79C0AA7}"/>
              </a:ext>
            </a:extLst>
          </p:cNvPr>
          <p:cNvSpPr txBox="1"/>
          <p:nvPr/>
        </p:nvSpPr>
        <p:spPr>
          <a:xfrm>
            <a:off x="568353" y="2472249"/>
            <a:ext cx="4431627" cy="2862322"/>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dirty="0"/>
              <a:t>We initially used Amarel (Rutgers’s in- house computing facility) where utilized </a:t>
            </a:r>
            <a:r>
              <a:rPr lang="en-US" i="1" dirty="0">
                <a:solidFill>
                  <a:srgbClr val="FF0000"/>
                </a:solidFill>
              </a:rPr>
              <a:t>2x Intel Xeon Gold 6448Y </a:t>
            </a:r>
            <a:r>
              <a:rPr lang="en-US" i="1" dirty="0"/>
              <a:t>(Sapphire Rapids) Processors (60MB cache, 2.1GHz), 4800 MHz DDR5 memory, 32-core processors (64 cores/node).</a:t>
            </a:r>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r>
              <a:rPr lang="en-US" dirty="0"/>
              <a:t>Later on, we shifted on </a:t>
            </a:r>
            <a:r>
              <a:rPr lang="en-US"/>
              <a:t>other </a:t>
            </a:r>
            <a:r>
              <a:rPr lang="en-US" dirty="0"/>
              <a:t>platform </a:t>
            </a:r>
            <a:r>
              <a:rPr lang="en-US"/>
              <a:t>where </a:t>
            </a:r>
            <a:r>
              <a:rPr lang="en-US" dirty="0">
                <a:solidFill>
                  <a:srgbClr val="FF0000"/>
                </a:solidFill>
              </a:rPr>
              <a:t>NVIDIA</a:t>
            </a:r>
            <a:r>
              <a:rPr lang="en-US" b="0" i="0">
                <a:solidFill>
                  <a:srgbClr val="FF0000"/>
                </a:solidFill>
                <a:effectLst/>
                <a:highlight>
                  <a:srgbClr val="FFFFFF"/>
                </a:highlight>
                <a:latin typeface="Lato"/>
                <a:ea typeface="Lato"/>
                <a:cs typeface="Lato"/>
              </a:rPr>
              <a:t> </a:t>
            </a:r>
            <a:r>
              <a:rPr lang="en-US" dirty="0">
                <a:solidFill>
                  <a:srgbClr val="FF0000"/>
                </a:solidFill>
              </a:rPr>
              <a:t>v100 GPU </a:t>
            </a:r>
            <a:r>
              <a:rPr lang="en-US" dirty="0"/>
              <a:t>computing</a:t>
            </a:r>
            <a:r>
              <a:rPr lang="en-US"/>
              <a:t> was utilized</a:t>
            </a:r>
            <a:r>
              <a:rPr lang="en-US" dirty="0"/>
              <a:t>.</a:t>
            </a:r>
          </a:p>
        </p:txBody>
      </p:sp>
    </p:spTree>
    <p:extLst>
      <p:ext uri="{BB962C8B-B14F-4D97-AF65-F5344CB8AC3E}">
        <p14:creationId xmlns:p14="http://schemas.microsoft.com/office/powerpoint/2010/main" val="1445273219"/>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269BDC9-F5DC-4A16-9583-2F8CE41846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332297-F763-4702-A92F-0F9924BBECF0}"/>
              </a:ext>
            </a:extLst>
          </p:cNvPr>
          <p:cNvSpPr>
            <a:spLocks noGrp="1"/>
          </p:cNvSpPr>
          <p:nvPr>
            <p:ph type="title"/>
          </p:nvPr>
        </p:nvSpPr>
        <p:spPr>
          <a:xfrm>
            <a:off x="1524000" y="4063296"/>
            <a:ext cx="9144000" cy="1152663"/>
          </a:xfrm>
        </p:spPr>
        <p:txBody>
          <a:bodyPr vert="horz" lIns="91440" tIns="45720" rIns="91440" bIns="45720" rtlCol="0" anchor="ctr">
            <a:normAutofit/>
          </a:bodyPr>
          <a:lstStyle/>
          <a:p>
            <a:pPr algn="ctr"/>
            <a:r>
              <a:rPr lang="en-US" i="0" u="none" strike="noStrike" kern="1200">
                <a:solidFill>
                  <a:schemeClr val="tx1"/>
                </a:solidFill>
                <a:effectLst/>
                <a:latin typeface="+mj-lt"/>
                <a:ea typeface="+mj-ea"/>
                <a:cs typeface="+mj-cs"/>
              </a:rPr>
              <a:t>Pre-processing and data augmentation</a:t>
            </a:r>
            <a:endParaRPr lang="en-US" i="0" kern="1200">
              <a:solidFill>
                <a:schemeClr val="tx1"/>
              </a:solidFill>
              <a:effectLst/>
              <a:latin typeface="+mj-lt"/>
              <a:ea typeface="+mj-ea"/>
              <a:cs typeface="+mj-cs"/>
            </a:endParaRPr>
          </a:p>
        </p:txBody>
      </p:sp>
      <p:sp>
        <p:nvSpPr>
          <p:cNvPr id="12" name="Freeform: Shape 11">
            <a:extLst>
              <a:ext uri="{FF2B5EF4-FFF2-40B4-BE49-F238E27FC236}">
                <a16:creationId xmlns:a16="http://schemas.microsoft.com/office/drawing/2014/main" id="{903CE7F4-D1BB-4A5B-8E96-915177640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2"/>
            <a:ext cx="9379192" cy="4251280"/>
          </a:xfrm>
          <a:custGeom>
            <a:avLst/>
            <a:gdLst>
              <a:gd name="connsiteX0" fmla="*/ 9379192 w 9379192"/>
              <a:gd name="connsiteY0" fmla="*/ 3752527 h 3752527"/>
              <a:gd name="connsiteX1" fmla="*/ 3293459 w 9379192"/>
              <a:gd name="connsiteY1" fmla="*/ 3752527 h 3752527"/>
              <a:gd name="connsiteX2" fmla="*/ 3297156 w 9379192"/>
              <a:gd name="connsiteY2" fmla="*/ 3752055 h 3752527"/>
              <a:gd name="connsiteX3" fmla="*/ 3642095 w 9379192"/>
              <a:gd name="connsiteY3" fmla="*/ 3690141 h 3752527"/>
              <a:gd name="connsiteX4" fmla="*/ 2307659 w 9379192"/>
              <a:gd name="connsiteY4" fmla="*/ 3500267 h 3752527"/>
              <a:gd name="connsiteX5" fmla="*/ 2383194 w 9379192"/>
              <a:gd name="connsiteY5" fmla="*/ 3475501 h 3752527"/>
              <a:gd name="connsiteX6" fmla="*/ 2237161 w 9379192"/>
              <a:gd name="connsiteY6" fmla="*/ 3376437 h 3752527"/>
              <a:gd name="connsiteX7" fmla="*/ 1637924 w 9379192"/>
              <a:gd name="connsiteY7" fmla="*/ 3219585 h 3752527"/>
              <a:gd name="connsiteX8" fmla="*/ 2383194 w 9379192"/>
              <a:gd name="connsiteY8" fmla="*/ 2955415 h 3752527"/>
              <a:gd name="connsiteX9" fmla="*/ 1542249 w 9379192"/>
              <a:gd name="connsiteY9" fmla="*/ 2596307 h 3752527"/>
              <a:gd name="connsiteX10" fmla="*/ 1114221 w 9379192"/>
              <a:gd name="connsiteY10" fmla="*/ 2509625 h 3752527"/>
              <a:gd name="connsiteX11" fmla="*/ 2524191 w 9379192"/>
              <a:gd name="connsiteY11" fmla="*/ 2059708 h 3752527"/>
              <a:gd name="connsiteX12" fmla="*/ 238027 w 9379192"/>
              <a:gd name="connsiteY12" fmla="*/ 1836815 h 3752527"/>
              <a:gd name="connsiteX13" fmla="*/ 424343 w 9379192"/>
              <a:gd name="connsiteY13" fmla="*/ 1746006 h 3752527"/>
              <a:gd name="connsiteX14" fmla="*/ 1844384 w 9379192"/>
              <a:gd name="connsiteY14" fmla="*/ 1770772 h 3752527"/>
              <a:gd name="connsiteX15" fmla="*/ 2081058 w 9379192"/>
              <a:gd name="connsiteY15" fmla="*/ 1700602 h 3752527"/>
              <a:gd name="connsiteX16" fmla="*/ 1844384 w 9379192"/>
              <a:gd name="connsiteY16" fmla="*/ 1589154 h 3752527"/>
              <a:gd name="connsiteX17" fmla="*/ 922869 w 9379192"/>
              <a:gd name="connsiteY17" fmla="*/ 1506601 h 3752527"/>
              <a:gd name="connsiteX18" fmla="*/ 681160 w 9379192"/>
              <a:gd name="connsiteY18" fmla="*/ 1320855 h 3752527"/>
              <a:gd name="connsiteX19" fmla="*/ 273276 w 9379192"/>
              <a:gd name="connsiteY19" fmla="*/ 1106216 h 3752527"/>
              <a:gd name="connsiteX20" fmla="*/ 555269 w 9379192"/>
              <a:gd name="connsiteY20" fmla="*/ 928727 h 3752527"/>
              <a:gd name="connsiteX21" fmla="*/ 97029 w 9379192"/>
              <a:gd name="connsiteY21" fmla="*/ 664555 h 3752527"/>
              <a:gd name="connsiteX22" fmla="*/ 227955 w 9379192"/>
              <a:gd name="connsiteY22" fmla="*/ 317831 h 3752527"/>
              <a:gd name="connsiteX23" fmla="*/ 998402 w 9379192"/>
              <a:gd name="connsiteY23" fmla="*/ 235277 h 3752527"/>
              <a:gd name="connsiteX24" fmla="*/ 2030701 w 9379192"/>
              <a:gd name="connsiteY24" fmla="*/ 115575 h 3752527"/>
              <a:gd name="connsiteX25" fmla="*/ 3068036 w 9379192"/>
              <a:gd name="connsiteY25" fmla="*/ 12383 h 3752527"/>
              <a:gd name="connsiteX26" fmla="*/ 4105370 w 9379192"/>
              <a:gd name="connsiteY26" fmla="*/ 12383 h 3752527"/>
              <a:gd name="connsiteX27" fmla="*/ 4402472 w 9379192"/>
              <a:gd name="connsiteY27" fmla="*/ 20638 h 3752527"/>
              <a:gd name="connsiteX28" fmla="*/ 4407507 w 9379192"/>
              <a:gd name="connsiteY28" fmla="*/ 20638 h 3752527"/>
              <a:gd name="connsiteX29" fmla="*/ 5696622 w 9379192"/>
              <a:gd name="connsiteY29" fmla="*/ 57788 h 3752527"/>
              <a:gd name="connsiteX30" fmla="*/ 6175004 w 9379192"/>
              <a:gd name="connsiteY30" fmla="*/ 61915 h 3752527"/>
              <a:gd name="connsiteX31" fmla="*/ 7212339 w 9379192"/>
              <a:gd name="connsiteY31" fmla="*/ 66042 h 3752527"/>
              <a:gd name="connsiteX32" fmla="*/ 8244638 w 9379192"/>
              <a:gd name="connsiteY32" fmla="*/ 49532 h 3752527"/>
              <a:gd name="connsiteX33" fmla="*/ 9292044 w 9379192"/>
              <a:gd name="connsiteY33" fmla="*/ 0 h 3752527"/>
              <a:gd name="connsiteX34" fmla="*/ 9379192 w 9379192"/>
              <a:gd name="connsiteY34" fmla="*/ 2762 h 375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379192" h="3752527">
                <a:moveTo>
                  <a:pt x="9379192" y="3752527"/>
                </a:moveTo>
                <a:lnTo>
                  <a:pt x="3293459" y="3752527"/>
                </a:lnTo>
                <a:lnTo>
                  <a:pt x="3297156" y="3752055"/>
                </a:lnTo>
                <a:cubicBezTo>
                  <a:pt x="3412975" y="3736577"/>
                  <a:pt x="3551454" y="3714906"/>
                  <a:pt x="3642095" y="3690141"/>
                </a:cubicBezTo>
                <a:cubicBezTo>
                  <a:pt x="3380244" y="3686012"/>
                  <a:pt x="2347945" y="3529162"/>
                  <a:pt x="2307659" y="3500267"/>
                </a:cubicBezTo>
                <a:cubicBezTo>
                  <a:pt x="2327803" y="3492012"/>
                  <a:pt x="2358017" y="3483757"/>
                  <a:pt x="2383194" y="3475501"/>
                </a:cubicBezTo>
                <a:cubicBezTo>
                  <a:pt x="2327803" y="3450736"/>
                  <a:pt x="2282482" y="3421842"/>
                  <a:pt x="2237161" y="3376437"/>
                </a:cubicBezTo>
                <a:cubicBezTo>
                  <a:pt x="2091129" y="3223714"/>
                  <a:pt x="1844384" y="3277374"/>
                  <a:pt x="1637924" y="3219585"/>
                </a:cubicBezTo>
                <a:cubicBezTo>
                  <a:pt x="1768850" y="2897627"/>
                  <a:pt x="2116307" y="3017329"/>
                  <a:pt x="2383194" y="2955415"/>
                </a:cubicBezTo>
                <a:cubicBezTo>
                  <a:pt x="1683245" y="2765541"/>
                  <a:pt x="1819207" y="2666477"/>
                  <a:pt x="1542249" y="2596307"/>
                </a:cubicBezTo>
                <a:cubicBezTo>
                  <a:pt x="1194791" y="2509625"/>
                  <a:pt x="1114221" y="2509625"/>
                  <a:pt x="1114221" y="2509625"/>
                </a:cubicBezTo>
                <a:cubicBezTo>
                  <a:pt x="1522105" y="2245455"/>
                  <a:pt x="2010559" y="2530264"/>
                  <a:pt x="2524191" y="2059708"/>
                </a:cubicBezTo>
                <a:cubicBezTo>
                  <a:pt x="2030701" y="1993667"/>
                  <a:pt x="555269" y="1960645"/>
                  <a:pt x="238027" y="1836815"/>
                </a:cubicBezTo>
                <a:cubicBezTo>
                  <a:pt x="358880" y="1882219"/>
                  <a:pt x="368952" y="1746006"/>
                  <a:pt x="424343" y="1746006"/>
                </a:cubicBezTo>
                <a:cubicBezTo>
                  <a:pt x="892655" y="1741879"/>
                  <a:pt x="1371037" y="1820305"/>
                  <a:pt x="1844384" y="1770772"/>
                </a:cubicBezTo>
                <a:cubicBezTo>
                  <a:pt x="1929989" y="1766645"/>
                  <a:pt x="2065951" y="1803793"/>
                  <a:pt x="2081058" y="1700602"/>
                </a:cubicBezTo>
                <a:cubicBezTo>
                  <a:pt x="2096164" y="1572644"/>
                  <a:pt x="1919919" y="1601537"/>
                  <a:pt x="1844384" y="1589154"/>
                </a:cubicBezTo>
                <a:cubicBezTo>
                  <a:pt x="1537212" y="1547877"/>
                  <a:pt x="1235076" y="1531367"/>
                  <a:pt x="922869" y="1506601"/>
                </a:cubicBezTo>
                <a:cubicBezTo>
                  <a:pt x="791943" y="1494218"/>
                  <a:pt x="630804" y="1518984"/>
                  <a:pt x="681160" y="1320855"/>
                </a:cubicBezTo>
                <a:cubicBezTo>
                  <a:pt x="640874" y="1130983"/>
                  <a:pt x="399166" y="1197025"/>
                  <a:pt x="273276" y="1106216"/>
                </a:cubicBezTo>
                <a:cubicBezTo>
                  <a:pt x="333703" y="998897"/>
                  <a:pt x="504913" y="1073196"/>
                  <a:pt x="555269" y="928727"/>
                </a:cubicBezTo>
                <a:cubicBezTo>
                  <a:pt x="313560" y="974131"/>
                  <a:pt x="338738" y="660428"/>
                  <a:pt x="97029" y="664555"/>
                </a:cubicBezTo>
                <a:cubicBezTo>
                  <a:pt x="-104395" y="478810"/>
                  <a:pt x="41638" y="388001"/>
                  <a:pt x="227955" y="317831"/>
                </a:cubicBezTo>
                <a:cubicBezTo>
                  <a:pt x="469664" y="231150"/>
                  <a:pt x="736551" y="251788"/>
                  <a:pt x="998402" y="235277"/>
                </a:cubicBezTo>
                <a:cubicBezTo>
                  <a:pt x="1345860" y="198128"/>
                  <a:pt x="1678209" y="111447"/>
                  <a:pt x="2030701" y="115575"/>
                </a:cubicBezTo>
                <a:cubicBezTo>
                  <a:pt x="2363052" y="28893"/>
                  <a:pt x="2730650" y="123829"/>
                  <a:pt x="3068036" y="12383"/>
                </a:cubicBezTo>
                <a:cubicBezTo>
                  <a:pt x="3410457" y="12383"/>
                  <a:pt x="3757914" y="12383"/>
                  <a:pt x="4105370" y="12383"/>
                </a:cubicBezTo>
                <a:cubicBezTo>
                  <a:pt x="4206084" y="16510"/>
                  <a:pt x="4301759" y="16510"/>
                  <a:pt x="4402472" y="20638"/>
                </a:cubicBezTo>
                <a:cubicBezTo>
                  <a:pt x="4402472" y="20638"/>
                  <a:pt x="4407507" y="20638"/>
                  <a:pt x="4407507" y="20638"/>
                </a:cubicBezTo>
                <a:cubicBezTo>
                  <a:pt x="4840570" y="33022"/>
                  <a:pt x="5268596" y="41276"/>
                  <a:pt x="5696622" y="57788"/>
                </a:cubicBezTo>
                <a:cubicBezTo>
                  <a:pt x="5857761" y="57788"/>
                  <a:pt x="6013864" y="61915"/>
                  <a:pt x="6175004" y="61915"/>
                </a:cubicBezTo>
                <a:cubicBezTo>
                  <a:pt x="6517425" y="82553"/>
                  <a:pt x="6864883" y="94936"/>
                  <a:pt x="7212339" y="66042"/>
                </a:cubicBezTo>
                <a:cubicBezTo>
                  <a:pt x="7559796" y="90809"/>
                  <a:pt x="7897182" y="74298"/>
                  <a:pt x="8244638" y="49532"/>
                </a:cubicBezTo>
                <a:cubicBezTo>
                  <a:pt x="8597130" y="78426"/>
                  <a:pt x="8944587" y="37149"/>
                  <a:pt x="9292044" y="0"/>
                </a:cubicBezTo>
                <a:lnTo>
                  <a:pt x="9379192" y="2762"/>
                </a:lnTo>
                <a:close/>
              </a:path>
            </a:pathLst>
          </a:custGeom>
          <a:solidFill>
            <a:schemeClr val="bg2">
              <a:alpha val="50000"/>
            </a:schemeClr>
          </a:solidFill>
          <a:ln w="32707" cap="flat">
            <a:noFill/>
            <a:prstDash val="solid"/>
            <a:miter/>
          </a:ln>
        </p:spPr>
        <p:txBody>
          <a:bodyPr rtlCol="0" anchor="ctr"/>
          <a:lstStyle/>
          <a:p>
            <a:endParaRPr lang="en-US"/>
          </a:p>
        </p:txBody>
      </p:sp>
      <p:pic>
        <p:nvPicPr>
          <p:cNvPr id="5" name="Content Placeholder 4" descr="A collage of images of various shapes&#10;&#10;Description automatically generated">
            <a:extLst>
              <a:ext uri="{FF2B5EF4-FFF2-40B4-BE49-F238E27FC236}">
                <a16:creationId xmlns:a16="http://schemas.microsoft.com/office/drawing/2014/main" id="{25B3CA50-BE09-4917-1CCB-CEE53F3C00CC}"/>
              </a:ext>
            </a:extLst>
          </p:cNvPr>
          <p:cNvPicPr>
            <a:picLocks noGrp="1" noChangeAspect="1"/>
          </p:cNvPicPr>
          <p:nvPr>
            <p:ph idx="1"/>
          </p:nvPr>
        </p:nvPicPr>
        <p:blipFill>
          <a:blip r:embed="rId2"/>
          <a:stretch>
            <a:fillRect/>
          </a:stretch>
        </p:blipFill>
        <p:spPr>
          <a:xfrm>
            <a:off x="643468" y="750872"/>
            <a:ext cx="10905064" cy="2944365"/>
          </a:xfrm>
          <a:prstGeom prst="rect">
            <a:avLst/>
          </a:prstGeom>
        </p:spPr>
      </p:pic>
    </p:spTree>
    <p:extLst>
      <p:ext uri="{BB962C8B-B14F-4D97-AF65-F5344CB8AC3E}">
        <p14:creationId xmlns:p14="http://schemas.microsoft.com/office/powerpoint/2010/main" val="1220000255"/>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4498505-06FE-82E5-BFE1-5666AC8E19C3}"/>
              </a:ext>
            </a:extLst>
          </p:cNvPr>
          <p:cNvSpPr>
            <a:spLocks noGrp="1"/>
          </p:cNvSpPr>
          <p:nvPr>
            <p:ph idx="1"/>
          </p:nvPr>
        </p:nvSpPr>
        <p:spPr>
          <a:xfrm>
            <a:off x="761800" y="689114"/>
            <a:ext cx="5334197" cy="5550966"/>
          </a:xfrm>
        </p:spPr>
        <p:txBody>
          <a:bodyPr anchor="ctr">
            <a:normAutofit/>
          </a:bodyPr>
          <a:lstStyle/>
          <a:p>
            <a:r>
              <a:rPr lang="en-US" sz="1800" dirty="0"/>
              <a:t>Downloading all the files which were stored in yearly folders, indicating image captured in that particular year.</a:t>
            </a:r>
          </a:p>
          <a:p>
            <a:r>
              <a:rPr lang="en-US" sz="1800" dirty="0"/>
              <a:t>We had 3.5 million image and 103 categories initially.</a:t>
            </a:r>
          </a:p>
          <a:p>
            <a:r>
              <a:rPr lang="en-US" sz="1800" dirty="0"/>
              <a:t>To get started we chose classes which had same range of images in them.</a:t>
            </a:r>
          </a:p>
          <a:p>
            <a:r>
              <a:rPr lang="en-US" sz="1800" dirty="0"/>
              <a:t>Each classes in our label have images between 300 to 500 grayscale images.</a:t>
            </a:r>
          </a:p>
          <a:p>
            <a:r>
              <a:rPr lang="en-US" sz="1800" dirty="0"/>
              <a:t>We started with rescaling the images to 225x225 as it was required to feed VGG16 model. </a:t>
            </a:r>
          </a:p>
          <a:p>
            <a:r>
              <a:rPr lang="en-US" sz="1800" dirty="0"/>
              <a:t>We initially started without any data augmentation and later, we tried normalization, stretching and horizontal flipping.</a:t>
            </a:r>
          </a:p>
          <a:p>
            <a:endParaRPr lang="en-US" sz="1700" dirty="0"/>
          </a:p>
        </p:txBody>
      </p:sp>
      <p:pic>
        <p:nvPicPr>
          <p:cNvPr id="5" name="Picture 4" descr="Antique cash register keys">
            <a:extLst>
              <a:ext uri="{FF2B5EF4-FFF2-40B4-BE49-F238E27FC236}">
                <a16:creationId xmlns:a16="http://schemas.microsoft.com/office/drawing/2014/main" id="{EBA89051-9C95-CF95-C691-6F79B217500E}"/>
              </a:ext>
            </a:extLst>
          </p:cNvPr>
          <p:cNvPicPr>
            <a:picLocks noChangeAspect="1"/>
          </p:cNvPicPr>
          <p:nvPr/>
        </p:nvPicPr>
        <p:blipFill rotWithShape="1">
          <a:blip r:embed="rId3"/>
          <a:srcRect l="22028" r="26330"/>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1181263354"/>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chemeClr val="tx1">
              <a:lumMod val="75000"/>
              <a:lumOff val="25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E46F0E-5D23-4BC1-9C2B-9E059D5ACE30}"/>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Class Distribution</a:t>
            </a:r>
          </a:p>
        </p:txBody>
      </p:sp>
      <p:pic>
        <p:nvPicPr>
          <p:cNvPr id="4" name="Content Placeholder 3" descr="A graph of different species of plants&#10;&#10;Description automatically generated">
            <a:extLst>
              <a:ext uri="{FF2B5EF4-FFF2-40B4-BE49-F238E27FC236}">
                <a16:creationId xmlns:a16="http://schemas.microsoft.com/office/drawing/2014/main" id="{39048B42-6503-5AB2-B846-DA83354E9587}"/>
              </a:ext>
            </a:extLst>
          </p:cNvPr>
          <p:cNvPicPr>
            <a:picLocks noGrp="1" noChangeAspect="1"/>
          </p:cNvPicPr>
          <p:nvPr>
            <p:ph idx="1"/>
          </p:nvPr>
        </p:nvPicPr>
        <p:blipFill>
          <a:blip r:embed="rId2"/>
          <a:stretch>
            <a:fillRect/>
          </a:stretch>
        </p:blipFill>
        <p:spPr>
          <a:xfrm>
            <a:off x="4341888" y="782586"/>
            <a:ext cx="7421747" cy="4915545"/>
          </a:xfrm>
          <a:prstGeom prst="rect">
            <a:avLst/>
          </a:prstGeom>
        </p:spPr>
      </p:pic>
    </p:spTree>
    <p:extLst>
      <p:ext uri="{BB962C8B-B14F-4D97-AF65-F5344CB8AC3E}">
        <p14:creationId xmlns:p14="http://schemas.microsoft.com/office/powerpoint/2010/main" val="3647818645"/>
      </p:ext>
    </p:extLst>
  </p:cSld>
  <p:clrMapOvr>
    <a:masterClrMapping/>
  </p:clrMapOvr>
  <mc:AlternateContent xmlns:mc="http://schemas.openxmlformats.org/markup-compatibility/2006" xmlns:p14="http://schemas.microsoft.com/office/powerpoint/2010/main">
    <mc:Choice Requires="p14">
      <p:transition p14:dur="250">
        <p:push dir="u"/>
      </p:transition>
    </mc:Choice>
    <mc:Fallback xmlns="">
      <p:transition>
        <p:push dir="u"/>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8145</TotalTime>
  <Words>1211</Words>
  <Application>Microsoft Office PowerPoint</Application>
  <PresentationFormat>Widescreen</PresentationFormat>
  <Paragraphs>88</Paragraphs>
  <Slides>24</Slides>
  <Notes>7</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PowerPoint Presentation</vt:lpstr>
      <vt:lpstr>Introduction</vt:lpstr>
      <vt:lpstr>PowerPoint Presentation</vt:lpstr>
      <vt:lpstr>Objective</vt:lpstr>
      <vt:lpstr>Model Architecture </vt:lpstr>
      <vt:lpstr>Software and hardware</vt:lpstr>
      <vt:lpstr>Pre-processing and data augmentation</vt:lpstr>
      <vt:lpstr>PowerPoint Presentation</vt:lpstr>
      <vt:lpstr>Class Distribution</vt:lpstr>
      <vt:lpstr>Preprocessing</vt:lpstr>
      <vt:lpstr>Data Augmentation</vt:lpstr>
      <vt:lpstr>Data Augmentation</vt:lpstr>
      <vt:lpstr>Fine-Tuning the VGG16 Model for Plankton Classification</vt:lpstr>
      <vt:lpstr>Our VGG16 Model</vt:lpstr>
      <vt:lpstr>Training</vt:lpstr>
      <vt:lpstr>Training</vt:lpstr>
      <vt:lpstr>Results</vt:lpstr>
      <vt:lpstr>PowerPoint Presentation</vt:lpstr>
      <vt:lpstr>PowerPoint Presentation</vt:lpstr>
      <vt:lpstr>PowerPoint Presentation</vt:lpstr>
      <vt:lpstr>Analyzing Misclassifications: Saliency Maps for Incorrectly Classified Plankton Images</vt:lpstr>
      <vt:lpstr>Conclusion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Suman Shekhar</dc:creator>
  <cp:lastModifiedBy>Suman Shekhar</cp:lastModifiedBy>
  <cp:revision>2</cp:revision>
  <dcterms:created xsi:type="dcterms:W3CDTF">2024-04-21T17:08:01Z</dcterms:created>
  <dcterms:modified xsi:type="dcterms:W3CDTF">2024-05-08T22:24:20Z</dcterms:modified>
</cp:coreProperties>
</file>

<file path=docProps/thumbnail.jpeg>
</file>